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1"/>
  </p:notesMasterIdLst>
  <p:sldIdLst>
    <p:sldId id="256" r:id="rId5"/>
    <p:sldId id="257" r:id="rId6"/>
    <p:sldId id="258" r:id="rId7"/>
    <p:sldId id="259" r:id="rId8"/>
    <p:sldId id="263"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15990F-CEC9-7606-2094-B6D0667B3F3A}" name="Winter-Reece, Mrs. Nikhella (CAR)" initials="W(" userId="S::winterni@carpha.org::33e4bfdf-e826-46f3-a33e-7719119ff2f2" providerId="AD"/>
  <p188:author id="{FC4DE786-25A5-524A-ED2E-47C352EF4762}" name="Cox, Dr. Horace (CAR)" initials="C(" userId="S::coxhorac@carpha.org::ae149a67-e96d-4144-862d-4ba3fd36f674" providerId="AD"/>
  <p188:author id="{8269F79E-7220-7146-DB0F-0407C334A9DD}" name="Cox, Dr. Horace (CAR)" initials="HC" userId="S::coxhorac@CARPHA.ORG::ae149a67-e96d-4144-862d-4ba3fd36f67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3286C9-DDE0-87D0-7B12-3AD480993CB5}" v="5" dt="2026-05-28T15:39:13.758"/>
    <p1510:client id="{0939875D-6D69-208E-88AC-4CD6EF4EF3C1}" v="5" dt="2026-05-28T16:47:19.641"/>
    <p1510:client id="{1A3C8C7B-1611-9F9F-69DA-2A4043C0CE56}" v="112" dt="2026-05-27T20:23:26.294"/>
    <p1510:client id="{30D5A058-D87F-3AE8-1D65-924C9CD916E3}" v="5" dt="2026-05-28T16:57:04.319"/>
    <p1510:client id="{628164EE-5291-3A84-E2C5-B768FD155AE4}" v="5" dt="2026-05-28T15:39:57.991"/>
    <p1510:client id="{931351A3-A6DE-876F-6556-A94FE03C97AA}" v="13" dt="2026-05-28T16:02:21.624"/>
    <p1510:client id="{E52E369A-40C9-C1EE-3216-0F975EE40E60}" v="56" dt="2026-05-28T15:09:00.073"/>
    <p1510:client id="{FEDD6719-0C68-4CF6-06AD-6713AB17C5D6}" v="780" dt="2026-05-28T13:46:31.7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3" d="100"/>
          <a:sy n="113"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43A9B7-7082-49C5-9199-0E81456349FD}" type="datetimeFigureOut">
              <a:rPr lang="en-TT" smtClean="0"/>
              <a:t>17/06/2026</a:t>
            </a:fld>
            <a:endParaRPr lang="en-T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B0BC6-37C1-49D5-8B00-488325C6B0D8}" type="slidenum">
              <a:rPr lang="en-TT" smtClean="0"/>
              <a:t>‹#›</a:t>
            </a:fld>
            <a:endParaRPr lang="en-TT"/>
          </a:p>
        </p:txBody>
      </p:sp>
    </p:spTree>
    <p:extLst>
      <p:ext uri="{BB962C8B-B14F-4D97-AF65-F5344CB8AC3E}">
        <p14:creationId xmlns:p14="http://schemas.microsoft.com/office/powerpoint/2010/main" val="4022836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58E9F-8BD0-264F-9434-0239FEE9A82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A9C966B-1493-294F-9C84-A7EF9D6ACC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BEB4981-82C0-364C-B806-E75A346F93FD}"/>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5" name="Footer Placeholder 4">
            <a:extLst>
              <a:ext uri="{FF2B5EF4-FFF2-40B4-BE49-F238E27FC236}">
                <a16:creationId xmlns:a16="http://schemas.microsoft.com/office/drawing/2014/main" id="{208BBBE9-8552-6846-9993-F4564F7BDABD}"/>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BA331091-A86A-7E47-BE00-F170535F7E87}"/>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177343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8FA63-1C80-D540-9A0D-E6FDEF8F6C7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0891356-6EFA-774F-BDF0-2AF54A4A60B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5D7F9A-C97C-2241-BCEA-E3C4686A3327}"/>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5" name="Footer Placeholder 4">
            <a:extLst>
              <a:ext uri="{FF2B5EF4-FFF2-40B4-BE49-F238E27FC236}">
                <a16:creationId xmlns:a16="http://schemas.microsoft.com/office/drawing/2014/main" id="{01D6BE61-9394-3048-9FB5-9A89379B03B3}"/>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AEC46A5D-02C1-D049-A339-550E73A3D8CA}"/>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2750099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FD0B-1197-DE4C-9AD4-81B4D63E430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04333A4-84A6-824D-94DB-94CDC19E06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9CFA358-8063-6241-84A1-9649EBC75407}"/>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5" name="Footer Placeholder 4">
            <a:extLst>
              <a:ext uri="{FF2B5EF4-FFF2-40B4-BE49-F238E27FC236}">
                <a16:creationId xmlns:a16="http://schemas.microsoft.com/office/drawing/2014/main" id="{F5DD9AB9-3242-A141-B3F5-48313505079B}"/>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7D6869ED-B8F1-4440-9EE1-7F107789C97C}"/>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4081672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B3B68-CB69-C14A-95D6-F5B65579352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68EB18E-8DD3-5D4E-8BBD-3CAC49AA1E5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8EC3040-3F60-1D42-A0A1-D023F7B6A2E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25A5F6E-5307-9249-9C32-0CA1BB07BB6E}"/>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6" name="Footer Placeholder 5">
            <a:extLst>
              <a:ext uri="{FF2B5EF4-FFF2-40B4-BE49-F238E27FC236}">
                <a16:creationId xmlns:a16="http://schemas.microsoft.com/office/drawing/2014/main" id="{37667790-674C-4148-8CD2-5E62A7C083C1}"/>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602604A9-EDA5-8A4D-AD44-5BCED328CCF2}"/>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4273818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B50F6-4D10-544B-B8B5-A12C05FDA5B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CE06692-4DB2-D441-9134-53EB5B965F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ECB11C7-7B00-2B4E-9EF4-2BCB1B35135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1E6FD18-2E10-E643-AA62-F3D6A9E5DA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F27727E-6A1D-9A4D-ACD7-F4AA4A8BF72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B09BB87-307C-AA4B-8D94-A369887D2611}"/>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8" name="Footer Placeholder 7">
            <a:extLst>
              <a:ext uri="{FF2B5EF4-FFF2-40B4-BE49-F238E27FC236}">
                <a16:creationId xmlns:a16="http://schemas.microsoft.com/office/drawing/2014/main" id="{45CAE448-D015-074A-8937-BC7E893D285F}"/>
              </a:ext>
            </a:extLst>
          </p:cNvPr>
          <p:cNvSpPr>
            <a:spLocks noGrp="1"/>
          </p:cNvSpPr>
          <p:nvPr>
            <p:ph type="ftr" sz="quarter" idx="11"/>
          </p:nvPr>
        </p:nvSpPr>
        <p:spPr/>
        <p:txBody>
          <a:bodyPr/>
          <a:lstStyle/>
          <a:p>
            <a:endParaRPr lang="en-TT"/>
          </a:p>
        </p:txBody>
      </p:sp>
      <p:sp>
        <p:nvSpPr>
          <p:cNvPr id="9" name="Slide Number Placeholder 8">
            <a:extLst>
              <a:ext uri="{FF2B5EF4-FFF2-40B4-BE49-F238E27FC236}">
                <a16:creationId xmlns:a16="http://schemas.microsoft.com/office/drawing/2014/main" id="{C654AF38-752E-C94E-AD61-5C127A783238}"/>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3249997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47946-2C40-2340-AF72-F0B08830469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ACD1FDE-6E74-B944-BAC1-D99425DB90DF}"/>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4" name="Footer Placeholder 3">
            <a:extLst>
              <a:ext uri="{FF2B5EF4-FFF2-40B4-BE49-F238E27FC236}">
                <a16:creationId xmlns:a16="http://schemas.microsoft.com/office/drawing/2014/main" id="{383F26FE-0061-B347-A33C-AE5D38C77DF0}"/>
              </a:ext>
            </a:extLst>
          </p:cNvPr>
          <p:cNvSpPr>
            <a:spLocks noGrp="1"/>
          </p:cNvSpPr>
          <p:nvPr>
            <p:ph type="ftr" sz="quarter" idx="11"/>
          </p:nvPr>
        </p:nvSpPr>
        <p:spPr/>
        <p:txBody>
          <a:bodyPr/>
          <a:lstStyle/>
          <a:p>
            <a:endParaRPr lang="en-TT"/>
          </a:p>
        </p:txBody>
      </p:sp>
      <p:sp>
        <p:nvSpPr>
          <p:cNvPr id="5" name="Slide Number Placeholder 4">
            <a:extLst>
              <a:ext uri="{FF2B5EF4-FFF2-40B4-BE49-F238E27FC236}">
                <a16:creationId xmlns:a16="http://schemas.microsoft.com/office/drawing/2014/main" id="{9F232E22-BE02-B242-8330-49A62AAC7DCC}"/>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2305829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9FEEB7-7858-684A-86F7-E8ED2AE9516F}"/>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3" name="Footer Placeholder 2">
            <a:extLst>
              <a:ext uri="{FF2B5EF4-FFF2-40B4-BE49-F238E27FC236}">
                <a16:creationId xmlns:a16="http://schemas.microsoft.com/office/drawing/2014/main" id="{D2EEA33D-D6ED-EC41-8E6E-C3599DF02950}"/>
              </a:ext>
            </a:extLst>
          </p:cNvPr>
          <p:cNvSpPr>
            <a:spLocks noGrp="1"/>
          </p:cNvSpPr>
          <p:nvPr>
            <p:ph type="ftr" sz="quarter" idx="11"/>
          </p:nvPr>
        </p:nvSpPr>
        <p:spPr/>
        <p:txBody>
          <a:bodyPr/>
          <a:lstStyle/>
          <a:p>
            <a:endParaRPr lang="en-TT"/>
          </a:p>
        </p:txBody>
      </p:sp>
      <p:sp>
        <p:nvSpPr>
          <p:cNvPr id="4" name="Slide Number Placeholder 3">
            <a:extLst>
              <a:ext uri="{FF2B5EF4-FFF2-40B4-BE49-F238E27FC236}">
                <a16:creationId xmlns:a16="http://schemas.microsoft.com/office/drawing/2014/main" id="{7A2FEADB-76DE-4447-8C08-ACD3899BDF95}"/>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3942889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798F3-8C1E-BD4E-901B-194C3B35F8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9A6B8A2-AD3A-3E4F-9CFB-3824B7AEB8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6D2818B-E3F6-C449-BA64-084708B240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E70FAC2-73C8-2744-8705-24D6CA875557}"/>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6" name="Footer Placeholder 5">
            <a:extLst>
              <a:ext uri="{FF2B5EF4-FFF2-40B4-BE49-F238E27FC236}">
                <a16:creationId xmlns:a16="http://schemas.microsoft.com/office/drawing/2014/main" id="{85C7C7AD-740A-C44A-A9DD-B381410D3319}"/>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FFDE1F44-5D66-6841-8E3E-9A597FAF6993}"/>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2045564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CC56-1795-DA40-A1AE-727A3A88DDA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C65BF9B-40FA-DD4A-A4FE-2BF67D822E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1FFC0A-6791-1C4B-BE66-987FDB8DE5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3E7CCA-01E2-244A-90BD-15F1E360A464}"/>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6" name="Footer Placeholder 5">
            <a:extLst>
              <a:ext uri="{FF2B5EF4-FFF2-40B4-BE49-F238E27FC236}">
                <a16:creationId xmlns:a16="http://schemas.microsoft.com/office/drawing/2014/main" id="{2E42B161-1C4A-3B4C-9BA5-029B48880A77}"/>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1F02444F-1C4C-614E-8D2A-13BF56825660}"/>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1411454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AA916-0C72-A64F-93B0-8CEBF7DA39A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8B04AB4-71C5-E648-9EA6-ADC848ADAAE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B9446E-CF0B-C646-9CD1-CB421D3544BA}"/>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5" name="Footer Placeholder 4">
            <a:extLst>
              <a:ext uri="{FF2B5EF4-FFF2-40B4-BE49-F238E27FC236}">
                <a16:creationId xmlns:a16="http://schemas.microsoft.com/office/drawing/2014/main" id="{16951BCA-81C2-3240-95B4-6851357C16B2}"/>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DAFF5BAE-4835-F14D-9824-DAB704F82D1E}"/>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90604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0375DC-BEBF-974A-A1B6-9B47C849C87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5B1ACA1-8D3D-9542-9F86-EFBA9B345E1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3F8B2A-8CB4-8C4A-B4D6-2B83C5FBEE11}"/>
              </a:ext>
            </a:extLst>
          </p:cNvPr>
          <p:cNvSpPr>
            <a:spLocks noGrp="1"/>
          </p:cNvSpPr>
          <p:nvPr>
            <p:ph type="dt" sz="half" idx="10"/>
          </p:nvPr>
        </p:nvSpPr>
        <p:spPr/>
        <p:txBody>
          <a:bodyPr/>
          <a:lstStyle/>
          <a:p>
            <a:fld id="{7D6AA338-D2FC-4ED5-BD29-C1433630F325}" type="datetimeFigureOut">
              <a:rPr lang="en-TT" smtClean="0"/>
              <a:t>17/06/2026</a:t>
            </a:fld>
            <a:endParaRPr lang="en-TT"/>
          </a:p>
        </p:txBody>
      </p:sp>
      <p:sp>
        <p:nvSpPr>
          <p:cNvPr id="5" name="Footer Placeholder 4">
            <a:extLst>
              <a:ext uri="{FF2B5EF4-FFF2-40B4-BE49-F238E27FC236}">
                <a16:creationId xmlns:a16="http://schemas.microsoft.com/office/drawing/2014/main" id="{511053AB-B712-3E48-93DF-75494B254498}"/>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97562A34-3FFA-0A43-8669-40B708C1DE82}"/>
              </a:ext>
            </a:extLst>
          </p:cNvPr>
          <p:cNvSpPr>
            <a:spLocks noGrp="1"/>
          </p:cNvSpPr>
          <p:nvPr>
            <p:ph type="sldNum" sz="quarter" idx="12"/>
          </p:nvPr>
        </p:nvSpPr>
        <p:spPr/>
        <p:txBody>
          <a:bodyPr/>
          <a:lstStyle/>
          <a:p>
            <a:fld id="{039EAF7D-3967-46B0-8FF0-85C39432FA62}" type="slidenum">
              <a:rPr lang="en-TT" smtClean="0"/>
              <a:t>‹#›</a:t>
            </a:fld>
            <a:endParaRPr lang="en-TT"/>
          </a:p>
        </p:txBody>
      </p:sp>
    </p:spTree>
    <p:extLst>
      <p:ext uri="{BB962C8B-B14F-4D97-AF65-F5344CB8AC3E}">
        <p14:creationId xmlns:p14="http://schemas.microsoft.com/office/powerpoint/2010/main" val="2541006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F85047-79C1-B22D-4751-1D4E4932EFFE}"/>
              </a:ext>
            </a:extLst>
          </p:cNvPr>
          <p:cNvPicPr>
            <a:picLocks noChangeAspect="1"/>
          </p:cNvPicPr>
          <p:nvPr userDrawn="1"/>
        </p:nvPicPr>
        <p:blipFill>
          <a:blip r:embed="rId2"/>
          <a:stretch>
            <a:fillRect/>
          </a:stretch>
        </p:blipFill>
        <p:spPr>
          <a:xfrm>
            <a:off x="10800080" y="0"/>
            <a:ext cx="1391920" cy="1391920"/>
          </a:xfrm>
          <a:prstGeom prst="rect">
            <a:avLst/>
          </a:prstGeom>
        </p:spPr>
      </p:pic>
    </p:spTree>
    <p:extLst>
      <p:ext uri="{BB962C8B-B14F-4D97-AF65-F5344CB8AC3E}">
        <p14:creationId xmlns:p14="http://schemas.microsoft.com/office/powerpoint/2010/main" val="364325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7AEA9D-2E5E-BD49-97EE-F07CF95050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95B8F7B-602D-0C45-8E61-E79A01CC15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6977507-1BA9-0641-BB2E-70017C08F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6AA338-D2FC-4ED5-BD29-C1433630F325}" type="datetimeFigureOut">
              <a:rPr lang="en-TT" smtClean="0"/>
              <a:t>17/06/2026</a:t>
            </a:fld>
            <a:endParaRPr lang="en-TT"/>
          </a:p>
        </p:txBody>
      </p:sp>
      <p:sp>
        <p:nvSpPr>
          <p:cNvPr id="5" name="Footer Placeholder 4">
            <a:extLst>
              <a:ext uri="{FF2B5EF4-FFF2-40B4-BE49-F238E27FC236}">
                <a16:creationId xmlns:a16="http://schemas.microsoft.com/office/drawing/2014/main" id="{E4DDAE10-9F02-844F-B63C-9710A7D4F9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Slide Number Placeholder 5">
            <a:extLst>
              <a:ext uri="{FF2B5EF4-FFF2-40B4-BE49-F238E27FC236}">
                <a16:creationId xmlns:a16="http://schemas.microsoft.com/office/drawing/2014/main" id="{8428603F-CE63-2344-992F-BAE82041B6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EAF7D-3967-46B0-8FF0-85C39432FA62}" type="slidenum">
              <a:rPr lang="en-TT" smtClean="0"/>
              <a:t>‹#›</a:t>
            </a:fld>
            <a:endParaRPr lang="en-TT"/>
          </a:p>
        </p:txBody>
      </p:sp>
      <p:pic>
        <p:nvPicPr>
          <p:cNvPr id="7" name="Picture 6">
            <a:extLst>
              <a:ext uri="{FF2B5EF4-FFF2-40B4-BE49-F238E27FC236}">
                <a16:creationId xmlns:a16="http://schemas.microsoft.com/office/drawing/2014/main" id="{81B3DD1F-04C6-D242-8C60-059A90971C5D}"/>
              </a:ext>
            </a:extLst>
          </p:cNvPr>
          <p:cNvPicPr>
            <a:picLocks noChangeAspect="1"/>
          </p:cNvPicPr>
          <p:nvPr userDrawn="1"/>
        </p:nvPicPr>
        <p:blipFill>
          <a:blip r:embed="rId14"/>
          <a:stretch>
            <a:fillRect/>
          </a:stretch>
        </p:blipFill>
        <p:spPr>
          <a:xfrm>
            <a:off x="10833652" y="16751"/>
            <a:ext cx="1358348" cy="1358348"/>
          </a:xfrm>
          <a:prstGeom prst="rect">
            <a:avLst/>
          </a:prstGeom>
        </p:spPr>
      </p:pic>
    </p:spTree>
    <p:extLst>
      <p:ext uri="{BB962C8B-B14F-4D97-AF65-F5344CB8AC3E}">
        <p14:creationId xmlns:p14="http://schemas.microsoft.com/office/powerpoint/2010/main" val="333526352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hyperlink" Target="https://carpha.org/Portals/0/Documents/Watching%20Briefs/Watching%20Brief%20Ebola%20PHEIC%20May%20182026.pdf?ver=J6DQrWUiDOzCCCc-Nn2BTA%3d%3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275419-053C-1C49-AE56-B7EA3E9624C0}"/>
              </a:ext>
            </a:extLst>
          </p:cNvPr>
          <p:cNvSpPr/>
          <p:nvPr/>
        </p:nvSpPr>
        <p:spPr>
          <a:xfrm>
            <a:off x="1996068" y="1025912"/>
            <a:ext cx="8240752" cy="473926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6CCFA6F2-D0E3-8B36-AFF0-F09578C9D98F}"/>
              </a:ext>
            </a:extLst>
          </p:cNvPr>
          <p:cNvSpPr>
            <a:spLocks noGrp="1"/>
          </p:cNvSpPr>
          <p:nvPr>
            <p:ph type="ctrTitle"/>
          </p:nvPr>
        </p:nvSpPr>
        <p:spPr/>
        <p:txBody>
          <a:bodyPr>
            <a:normAutofit fontScale="90000"/>
          </a:bodyPr>
          <a:lstStyle/>
          <a:p>
            <a:r>
              <a:rPr lang="en-US"/>
              <a:t>Situational </a:t>
            </a:r>
            <a:br>
              <a:rPr lang="en-US" dirty="0"/>
            </a:br>
            <a:r>
              <a:rPr lang="en-US" dirty="0"/>
              <a:t>Awareness Update </a:t>
            </a:r>
            <a:br>
              <a:rPr lang="en-US" dirty="0"/>
            </a:br>
            <a:r>
              <a:rPr lang="en-US" dirty="0"/>
              <a:t>(SA-Rep) </a:t>
            </a:r>
            <a:endParaRPr lang="en-TT" dirty="0"/>
          </a:p>
        </p:txBody>
      </p:sp>
      <p:sp>
        <p:nvSpPr>
          <p:cNvPr id="3" name="Subtitle 2">
            <a:extLst>
              <a:ext uri="{FF2B5EF4-FFF2-40B4-BE49-F238E27FC236}">
                <a16:creationId xmlns:a16="http://schemas.microsoft.com/office/drawing/2014/main" id="{C6CA3C2E-F4AC-A137-73D4-573310006B79}"/>
              </a:ext>
            </a:extLst>
          </p:cNvPr>
          <p:cNvSpPr>
            <a:spLocks noGrp="1"/>
          </p:cNvSpPr>
          <p:nvPr>
            <p:ph type="subTitle" idx="1"/>
          </p:nvPr>
        </p:nvSpPr>
        <p:spPr/>
        <p:txBody>
          <a:bodyPr vert="horz" lIns="91440" tIns="45720" rIns="91440" bIns="45720" rtlCol="0" anchor="t">
            <a:normAutofit/>
          </a:bodyPr>
          <a:lstStyle/>
          <a:p>
            <a:endParaRPr lang="en-US"/>
          </a:p>
          <a:p>
            <a:r>
              <a:rPr lang="en-US"/>
              <a:t>28/05/2026</a:t>
            </a:r>
            <a:endParaRPr lang="en-US">
              <a:ea typeface="Calibri"/>
              <a:cs typeface="Calibri"/>
            </a:endParaRPr>
          </a:p>
          <a:p>
            <a:r>
              <a:rPr lang="en-US"/>
              <a:t>Issue # 2</a:t>
            </a:r>
          </a:p>
        </p:txBody>
      </p:sp>
      <p:pic>
        <p:nvPicPr>
          <p:cNvPr id="6" name="Picture 5">
            <a:extLst>
              <a:ext uri="{FF2B5EF4-FFF2-40B4-BE49-F238E27FC236}">
                <a16:creationId xmlns:a16="http://schemas.microsoft.com/office/drawing/2014/main" id="{FD61C906-2354-F902-B6DA-37BBB8CF9B85}"/>
              </a:ext>
            </a:extLst>
          </p:cNvPr>
          <p:cNvPicPr>
            <a:picLocks noChangeAspect="1"/>
          </p:cNvPicPr>
          <p:nvPr/>
        </p:nvPicPr>
        <p:blipFill>
          <a:blip r:embed="rId2"/>
          <a:stretch>
            <a:fillRect/>
          </a:stretch>
        </p:blipFill>
        <p:spPr>
          <a:xfrm>
            <a:off x="10708888" y="0"/>
            <a:ext cx="1316850" cy="1225402"/>
          </a:xfrm>
          <a:prstGeom prst="rect">
            <a:avLst/>
          </a:prstGeom>
        </p:spPr>
      </p:pic>
    </p:spTree>
    <p:extLst>
      <p:ext uri="{BB962C8B-B14F-4D97-AF65-F5344CB8AC3E}">
        <p14:creationId xmlns:p14="http://schemas.microsoft.com/office/powerpoint/2010/main" val="2312999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609600" y="219456"/>
            <a:ext cx="609600" cy="609600"/>
          </a:xfrm>
          <a:prstGeom prst="rect">
            <a:avLst/>
          </a:prstGeom>
        </p:spPr>
      </p:pic>
      <p:sp>
        <p:nvSpPr>
          <p:cNvPr id="4" name="Text 1"/>
          <p:cNvSpPr/>
          <p:nvPr/>
        </p:nvSpPr>
        <p:spPr>
          <a:xfrm>
            <a:off x="1402080" y="0"/>
            <a:ext cx="9753600" cy="1097280"/>
          </a:xfrm>
          <a:prstGeom prst="rect">
            <a:avLst/>
          </a:prstGeom>
          <a:noFill/>
          <a:ln/>
        </p:spPr>
        <p:txBody>
          <a:bodyPr wrap="square" lIns="0" tIns="0" rIns="0" bIns="0" rtlCol="0" anchor="ctr"/>
          <a:lstStyle/>
          <a:p>
            <a:r>
              <a:rPr lang="en-US" sz="3200" b="1">
                <a:latin typeface="Georgia" pitchFamily="34" charset="0"/>
                <a:ea typeface="Georgia" pitchFamily="34" charset="-122"/>
                <a:cs typeface="Georgia" pitchFamily="34" charset="-120"/>
              </a:rPr>
              <a:t>Global Outbreak Dashboard</a:t>
            </a:r>
            <a:endParaRPr lang="en-US" sz="3200"/>
          </a:p>
        </p:txBody>
      </p:sp>
      <p:sp>
        <p:nvSpPr>
          <p:cNvPr id="7" name="Text 4"/>
          <p:cNvSpPr/>
          <p:nvPr/>
        </p:nvSpPr>
        <p:spPr>
          <a:xfrm>
            <a:off x="2828544" y="1731264"/>
            <a:ext cx="1219200" cy="365760"/>
          </a:xfrm>
          <a:prstGeom prst="rect">
            <a:avLst/>
          </a:prstGeom>
          <a:noFill/>
          <a:ln/>
        </p:spPr>
        <p:txBody>
          <a:bodyPr wrap="square" lIns="0" tIns="0" rIns="0" bIns="0" rtlCol="0" anchor="ctr"/>
          <a:lstStyle/>
          <a:p>
            <a:pPr algn="ctr"/>
            <a:r>
              <a:rPr lang="en-US" sz="1200" b="1">
                <a:solidFill>
                  <a:srgbClr val="FFFFFF"/>
                </a:solidFill>
                <a:latin typeface="Calibri" pitchFamily="34" charset="0"/>
                <a:ea typeface="Calibri" pitchFamily="34" charset="-122"/>
                <a:cs typeface="Calibri" pitchFamily="34" charset="-120"/>
              </a:rPr>
              <a:t>HIGH</a:t>
            </a:r>
            <a:endParaRPr lang="en-US" sz="1200"/>
          </a:p>
        </p:txBody>
      </p:sp>
      <p:sp>
        <p:nvSpPr>
          <p:cNvPr id="13" name="Text 10"/>
          <p:cNvSpPr/>
          <p:nvPr/>
        </p:nvSpPr>
        <p:spPr>
          <a:xfrm>
            <a:off x="4779264" y="1767840"/>
            <a:ext cx="1767840" cy="853440"/>
          </a:xfrm>
          <a:prstGeom prst="rect">
            <a:avLst/>
          </a:prstGeom>
          <a:noFill/>
          <a:ln/>
        </p:spPr>
        <p:txBody>
          <a:bodyPr wrap="square" lIns="0" tIns="0" rIns="0" bIns="0" rtlCol="0" anchor="ctr"/>
          <a:lstStyle/>
          <a:p>
            <a:endParaRPr lang="en-US" sz="3200"/>
          </a:p>
        </p:txBody>
      </p:sp>
      <p:sp>
        <p:nvSpPr>
          <p:cNvPr id="14" name="Text 11"/>
          <p:cNvSpPr/>
          <p:nvPr/>
        </p:nvSpPr>
        <p:spPr>
          <a:xfrm>
            <a:off x="4779264" y="2621280"/>
            <a:ext cx="2987040" cy="853440"/>
          </a:xfrm>
          <a:prstGeom prst="rect">
            <a:avLst/>
          </a:prstGeom>
          <a:noFill/>
          <a:ln/>
        </p:spPr>
        <p:txBody>
          <a:bodyPr wrap="square" lIns="0" tIns="0" rIns="0" bIns="0" rtlCol="0" anchor="t"/>
          <a:lstStyle/>
          <a:p>
            <a:endParaRPr lang="en-US" sz="1467"/>
          </a:p>
        </p:txBody>
      </p:sp>
      <p:sp>
        <p:nvSpPr>
          <p:cNvPr id="17" name="Text 14"/>
          <p:cNvSpPr/>
          <p:nvPr/>
        </p:nvSpPr>
        <p:spPr>
          <a:xfrm>
            <a:off x="10509504" y="1731264"/>
            <a:ext cx="1219200" cy="365760"/>
          </a:xfrm>
          <a:prstGeom prst="rect">
            <a:avLst/>
          </a:prstGeom>
          <a:noFill/>
          <a:ln/>
        </p:spPr>
        <p:txBody>
          <a:bodyPr wrap="square" lIns="0" tIns="0" rIns="0" bIns="0" rtlCol="0" anchor="ctr"/>
          <a:lstStyle/>
          <a:p>
            <a:pPr algn="ctr"/>
            <a:endParaRPr lang="en-US" sz="1200"/>
          </a:p>
        </p:txBody>
      </p:sp>
      <p:sp>
        <p:nvSpPr>
          <p:cNvPr id="18" name="Text 15"/>
          <p:cNvSpPr/>
          <p:nvPr/>
        </p:nvSpPr>
        <p:spPr>
          <a:xfrm>
            <a:off x="8619744" y="1767840"/>
            <a:ext cx="1767840" cy="853440"/>
          </a:xfrm>
          <a:prstGeom prst="rect">
            <a:avLst/>
          </a:prstGeom>
          <a:noFill/>
          <a:ln/>
        </p:spPr>
        <p:txBody>
          <a:bodyPr wrap="square" lIns="0" tIns="0" rIns="0" bIns="0" rtlCol="0" anchor="ctr"/>
          <a:lstStyle/>
          <a:p>
            <a:endParaRPr lang="en-US" sz="3200"/>
          </a:p>
        </p:txBody>
      </p:sp>
      <p:sp>
        <p:nvSpPr>
          <p:cNvPr id="19" name="Text 16"/>
          <p:cNvSpPr/>
          <p:nvPr/>
        </p:nvSpPr>
        <p:spPr>
          <a:xfrm>
            <a:off x="8619744" y="2621280"/>
            <a:ext cx="2987040" cy="853440"/>
          </a:xfrm>
          <a:prstGeom prst="rect">
            <a:avLst/>
          </a:prstGeom>
          <a:noFill/>
          <a:ln/>
        </p:spPr>
        <p:txBody>
          <a:bodyPr wrap="square" lIns="0" tIns="0" rIns="0" bIns="0" rtlCol="0" anchor="t"/>
          <a:lstStyle/>
          <a:p>
            <a:endParaRPr lang="en-US" sz="1467"/>
          </a:p>
        </p:txBody>
      </p:sp>
      <p:sp>
        <p:nvSpPr>
          <p:cNvPr id="22" name="Text 19"/>
          <p:cNvSpPr/>
          <p:nvPr/>
        </p:nvSpPr>
        <p:spPr>
          <a:xfrm>
            <a:off x="2828544" y="4169664"/>
            <a:ext cx="1219200" cy="365760"/>
          </a:xfrm>
          <a:prstGeom prst="rect">
            <a:avLst/>
          </a:prstGeom>
          <a:noFill/>
          <a:ln/>
        </p:spPr>
        <p:txBody>
          <a:bodyPr wrap="square" lIns="0" tIns="0" rIns="0" bIns="0" rtlCol="0" anchor="ctr"/>
          <a:lstStyle/>
          <a:p>
            <a:pPr algn="ctr"/>
            <a:endParaRPr lang="en-US" sz="1200"/>
          </a:p>
        </p:txBody>
      </p:sp>
      <p:sp>
        <p:nvSpPr>
          <p:cNvPr id="23" name="Text 20"/>
          <p:cNvSpPr/>
          <p:nvPr/>
        </p:nvSpPr>
        <p:spPr>
          <a:xfrm>
            <a:off x="938784" y="4206240"/>
            <a:ext cx="1767840" cy="853440"/>
          </a:xfrm>
          <a:prstGeom prst="rect">
            <a:avLst/>
          </a:prstGeom>
          <a:noFill/>
          <a:ln/>
        </p:spPr>
        <p:txBody>
          <a:bodyPr wrap="square" lIns="0" tIns="0" rIns="0" bIns="0" rtlCol="0" anchor="ctr"/>
          <a:lstStyle/>
          <a:p>
            <a:endParaRPr lang="en-US" sz="3200"/>
          </a:p>
        </p:txBody>
      </p:sp>
      <p:sp>
        <p:nvSpPr>
          <p:cNvPr id="24" name="Text 21"/>
          <p:cNvSpPr/>
          <p:nvPr/>
        </p:nvSpPr>
        <p:spPr>
          <a:xfrm>
            <a:off x="938784" y="5059680"/>
            <a:ext cx="2987040" cy="853440"/>
          </a:xfrm>
          <a:prstGeom prst="rect">
            <a:avLst/>
          </a:prstGeom>
          <a:noFill/>
          <a:ln/>
        </p:spPr>
        <p:txBody>
          <a:bodyPr wrap="square" lIns="0" tIns="0" rIns="0" bIns="0" rtlCol="0" anchor="t"/>
          <a:lstStyle/>
          <a:p>
            <a:endParaRPr lang="en-US" sz="1467"/>
          </a:p>
        </p:txBody>
      </p:sp>
      <p:sp>
        <p:nvSpPr>
          <p:cNvPr id="27" name="Text 24"/>
          <p:cNvSpPr/>
          <p:nvPr/>
        </p:nvSpPr>
        <p:spPr>
          <a:xfrm>
            <a:off x="6669024" y="4169664"/>
            <a:ext cx="1219200" cy="365760"/>
          </a:xfrm>
          <a:prstGeom prst="rect">
            <a:avLst/>
          </a:prstGeom>
          <a:noFill/>
          <a:ln/>
        </p:spPr>
        <p:txBody>
          <a:bodyPr wrap="square" lIns="0" tIns="0" rIns="0" bIns="0" rtlCol="0" anchor="ctr"/>
          <a:lstStyle/>
          <a:p>
            <a:pPr algn="ctr"/>
            <a:endParaRPr lang="en-US" sz="1200"/>
          </a:p>
        </p:txBody>
      </p:sp>
      <p:sp>
        <p:nvSpPr>
          <p:cNvPr id="28" name="Text 25"/>
          <p:cNvSpPr/>
          <p:nvPr/>
        </p:nvSpPr>
        <p:spPr>
          <a:xfrm>
            <a:off x="4779264" y="4206240"/>
            <a:ext cx="1767840" cy="853440"/>
          </a:xfrm>
          <a:prstGeom prst="rect">
            <a:avLst/>
          </a:prstGeom>
          <a:noFill/>
          <a:ln/>
        </p:spPr>
        <p:txBody>
          <a:bodyPr wrap="square" lIns="0" tIns="0" rIns="0" bIns="0" rtlCol="0" anchor="ctr"/>
          <a:lstStyle/>
          <a:p>
            <a:endParaRPr lang="en-US" sz="3200"/>
          </a:p>
        </p:txBody>
      </p:sp>
      <p:sp>
        <p:nvSpPr>
          <p:cNvPr id="29" name="Text 26"/>
          <p:cNvSpPr/>
          <p:nvPr/>
        </p:nvSpPr>
        <p:spPr>
          <a:xfrm>
            <a:off x="4779264" y="5059680"/>
            <a:ext cx="2987040" cy="853440"/>
          </a:xfrm>
          <a:prstGeom prst="rect">
            <a:avLst/>
          </a:prstGeom>
          <a:noFill/>
          <a:ln/>
        </p:spPr>
        <p:txBody>
          <a:bodyPr wrap="square" lIns="0" tIns="0" rIns="0" bIns="0" rtlCol="0" anchor="t"/>
          <a:lstStyle/>
          <a:p>
            <a:endParaRPr lang="en-US" sz="1467"/>
          </a:p>
        </p:txBody>
      </p:sp>
      <p:sp>
        <p:nvSpPr>
          <p:cNvPr id="32" name="Text 29"/>
          <p:cNvSpPr/>
          <p:nvPr/>
        </p:nvSpPr>
        <p:spPr>
          <a:xfrm>
            <a:off x="10509504" y="4169664"/>
            <a:ext cx="1219200" cy="365760"/>
          </a:xfrm>
          <a:prstGeom prst="rect">
            <a:avLst/>
          </a:prstGeom>
          <a:noFill/>
          <a:ln/>
        </p:spPr>
        <p:txBody>
          <a:bodyPr wrap="square" lIns="0" tIns="0" rIns="0" bIns="0" rtlCol="0" anchor="ctr"/>
          <a:lstStyle/>
          <a:p>
            <a:pPr algn="ctr"/>
            <a:endParaRPr lang="en-US" sz="1200"/>
          </a:p>
        </p:txBody>
      </p:sp>
      <p:sp>
        <p:nvSpPr>
          <p:cNvPr id="33" name="Text 30"/>
          <p:cNvSpPr/>
          <p:nvPr/>
        </p:nvSpPr>
        <p:spPr>
          <a:xfrm>
            <a:off x="8619744" y="4206240"/>
            <a:ext cx="1767840" cy="853440"/>
          </a:xfrm>
          <a:prstGeom prst="rect">
            <a:avLst/>
          </a:prstGeom>
          <a:noFill/>
          <a:ln/>
        </p:spPr>
        <p:txBody>
          <a:bodyPr wrap="square" lIns="0" tIns="0" rIns="0" bIns="0" rtlCol="0" anchor="ctr"/>
          <a:lstStyle/>
          <a:p>
            <a:endParaRPr lang="en-US" sz="3200"/>
          </a:p>
        </p:txBody>
      </p:sp>
      <p:sp>
        <p:nvSpPr>
          <p:cNvPr id="34" name="Text 31"/>
          <p:cNvSpPr/>
          <p:nvPr/>
        </p:nvSpPr>
        <p:spPr>
          <a:xfrm>
            <a:off x="8619744" y="5059680"/>
            <a:ext cx="2987040" cy="853440"/>
          </a:xfrm>
          <a:prstGeom prst="rect">
            <a:avLst/>
          </a:prstGeom>
          <a:noFill/>
          <a:ln/>
        </p:spPr>
        <p:txBody>
          <a:bodyPr wrap="square" lIns="0" tIns="0" rIns="0" bIns="0" rtlCol="0" anchor="t"/>
          <a:lstStyle/>
          <a:p>
            <a:endParaRPr lang="en-US" sz="1467"/>
          </a:p>
        </p:txBody>
      </p:sp>
      <p:grpSp>
        <p:nvGrpSpPr>
          <p:cNvPr id="6" name="Group 5">
            <a:extLst>
              <a:ext uri="{FF2B5EF4-FFF2-40B4-BE49-F238E27FC236}">
                <a16:creationId xmlns:a16="http://schemas.microsoft.com/office/drawing/2014/main" id="{A007894F-3A0A-0775-55B6-748B5EA29A14}"/>
              </a:ext>
            </a:extLst>
          </p:cNvPr>
          <p:cNvGrpSpPr/>
          <p:nvPr/>
        </p:nvGrpSpPr>
        <p:grpSpPr>
          <a:xfrm>
            <a:off x="6544123" y="828153"/>
            <a:ext cx="5518067" cy="3316468"/>
            <a:chOff x="6429673" y="3173405"/>
            <a:chExt cx="5299031" cy="3024388"/>
          </a:xfrm>
        </p:grpSpPr>
        <p:sp>
          <p:nvSpPr>
            <p:cNvPr id="5" name="Shape 2"/>
            <p:cNvSpPr/>
            <p:nvPr/>
          </p:nvSpPr>
          <p:spPr>
            <a:xfrm>
              <a:off x="6429673" y="3541776"/>
              <a:ext cx="5299031" cy="2656017"/>
            </a:xfrm>
            <a:prstGeom prst="rect">
              <a:avLst/>
            </a:prstGeom>
            <a:solidFill>
              <a:srgbClr val="FFFFFF"/>
            </a:solidFill>
            <a:ln/>
            <a:effectLst>
              <a:outerShdw blurRad="50800" dist="25400" dir="8100000" algn="bl" rotWithShape="0">
                <a:srgbClr val="000000">
                  <a:alpha val="12000"/>
                </a:srgbClr>
              </a:outerShdw>
            </a:effectLst>
          </p:spPr>
          <p:txBody>
            <a:bodyPr/>
            <a:lstStyle/>
            <a:p>
              <a:endParaRPr lang="en-TT" sz="2400"/>
            </a:p>
          </p:txBody>
        </p:sp>
        <p:sp>
          <p:nvSpPr>
            <p:cNvPr id="8" name="Text 5"/>
            <p:cNvSpPr/>
            <p:nvPr/>
          </p:nvSpPr>
          <p:spPr>
            <a:xfrm>
              <a:off x="6615481" y="3173405"/>
              <a:ext cx="3633423" cy="865073"/>
            </a:xfrm>
            <a:prstGeom prst="rect">
              <a:avLst/>
            </a:prstGeom>
            <a:noFill/>
            <a:ln/>
          </p:spPr>
          <p:txBody>
            <a:bodyPr wrap="square" lIns="0" tIns="0" rIns="0" bIns="0" rtlCol="0" anchor="ctr"/>
            <a:lstStyle/>
            <a:p>
              <a:br>
                <a:rPr lang="en-US" sz="3200" b="1">
                  <a:solidFill>
                    <a:srgbClr val="D4922A"/>
                  </a:solidFill>
                  <a:latin typeface="Georgia" pitchFamily="34" charset="0"/>
                </a:rPr>
              </a:br>
              <a:r>
                <a:rPr lang="en-US" sz="2000" b="1">
                  <a:solidFill>
                    <a:srgbClr val="D4922A"/>
                  </a:solidFill>
                  <a:latin typeface="Georgia" pitchFamily="34" charset="0"/>
                </a:rPr>
                <a:t>Andes Hantavirus Cluster on Cruise Ship</a:t>
              </a:r>
              <a:endParaRPr lang="en-US" sz="2000"/>
            </a:p>
          </p:txBody>
        </p:sp>
        <p:sp>
          <p:nvSpPr>
            <p:cNvPr id="37" name="Shape 28">
              <a:extLst>
                <a:ext uri="{FF2B5EF4-FFF2-40B4-BE49-F238E27FC236}">
                  <a16:creationId xmlns:a16="http://schemas.microsoft.com/office/drawing/2014/main" id="{AB474264-6DB7-0128-5824-728379602DC8}"/>
                </a:ext>
              </a:extLst>
            </p:cNvPr>
            <p:cNvSpPr/>
            <p:nvPr/>
          </p:nvSpPr>
          <p:spPr>
            <a:xfrm>
              <a:off x="10174119" y="3632448"/>
              <a:ext cx="1219200" cy="365760"/>
            </a:xfrm>
            <a:prstGeom prst="rect">
              <a:avLst/>
            </a:prstGeom>
            <a:solidFill>
              <a:schemeClr val="accent6"/>
            </a:solidFill>
            <a:ln/>
          </p:spPr>
          <p:txBody>
            <a:bodyPr lIns="91440" tIns="45720" rIns="91440" bIns="45720" anchor="t"/>
            <a:lstStyle/>
            <a:p>
              <a:pPr algn="ctr"/>
              <a:r>
                <a:rPr lang="en-US" sz="1500" b="1">
                  <a:solidFill>
                    <a:srgbClr val="FFFFFF"/>
                  </a:solidFill>
                  <a:ea typeface="Calibri"/>
                  <a:cs typeface="Calibri"/>
                </a:rPr>
                <a:t>LOW RISK</a:t>
              </a:r>
              <a:endParaRPr lang="en-US" sz="1500">
                <a:ea typeface="Calibri"/>
                <a:cs typeface="Calibri"/>
              </a:endParaRPr>
            </a:p>
          </p:txBody>
        </p:sp>
      </p:grpSp>
      <p:sp>
        <p:nvSpPr>
          <p:cNvPr id="10" name="Shape 7"/>
          <p:cNvSpPr/>
          <p:nvPr/>
        </p:nvSpPr>
        <p:spPr>
          <a:xfrm>
            <a:off x="6556517" y="4162292"/>
            <a:ext cx="5269947" cy="2387525"/>
          </a:xfrm>
          <a:prstGeom prst="rect">
            <a:avLst/>
          </a:prstGeom>
          <a:solidFill>
            <a:srgbClr val="FFFFFF"/>
          </a:solidFill>
          <a:ln/>
          <a:effectLst>
            <a:outerShdw blurRad="50800" dist="25400" dir="8100000" algn="bl" rotWithShape="0">
              <a:srgbClr val="000000">
                <a:alpha val="12000"/>
              </a:srgbClr>
            </a:outerShdw>
          </a:effectLst>
        </p:spPr>
        <p:txBody>
          <a:bodyPr/>
          <a:lstStyle/>
          <a:p>
            <a:r>
              <a:rPr lang="en-US" b="1">
                <a:solidFill>
                  <a:srgbClr val="D4922A"/>
                </a:solidFill>
                <a:latin typeface="Georgia" pitchFamily="34" charset="0"/>
              </a:rPr>
              <a:t>Norovirus Outbreak </a:t>
            </a:r>
          </a:p>
          <a:p>
            <a:r>
              <a:rPr lang="en-US" b="1">
                <a:solidFill>
                  <a:srgbClr val="D4922A"/>
                </a:solidFill>
                <a:latin typeface="Georgia" pitchFamily="34" charset="0"/>
              </a:rPr>
              <a:t>on Cruise Ship - France</a:t>
            </a:r>
          </a:p>
          <a:p>
            <a:endParaRPr lang="en-TT"/>
          </a:p>
        </p:txBody>
      </p:sp>
      <p:sp>
        <p:nvSpPr>
          <p:cNvPr id="35" name="Text 32"/>
          <p:cNvSpPr/>
          <p:nvPr/>
        </p:nvSpPr>
        <p:spPr>
          <a:xfrm>
            <a:off x="6666133" y="4355360"/>
            <a:ext cx="5077653" cy="2548549"/>
          </a:xfrm>
          <a:prstGeom prst="rect">
            <a:avLst/>
          </a:prstGeom>
          <a:noFill/>
          <a:ln/>
        </p:spPr>
        <p:txBody>
          <a:bodyPr wrap="square" lIns="0" tIns="0" rIns="0" bIns="0" rtlCol="0" anchor="ctr"/>
          <a:lstStyle/>
          <a:p>
            <a:pPr marL="285750" indent="-285750">
              <a:buFont typeface="Wingdings" panose="020B0604020202020204" pitchFamily="34" charset="0"/>
              <a:buChar char="q"/>
            </a:pPr>
            <a:r>
              <a:rPr lang="en-TT" sz="1400"/>
              <a:t>Between 48–60 active cases have been reported. Isolation and enhanced sanitation measures have been implemented onboard the vessel.</a:t>
            </a:r>
            <a:endParaRPr lang="en-US"/>
          </a:p>
          <a:p>
            <a:pPr marL="285750" indent="-285750">
              <a:buFont typeface="Wingdings" panose="020B0604020202020204" pitchFamily="34" charset="0"/>
              <a:buChar char="q"/>
            </a:pPr>
            <a:r>
              <a:rPr lang="en-TT" sz="1400" dirty="0"/>
              <a:t>As of 28 May 2026, </a:t>
            </a:r>
            <a:r>
              <a:rPr lang="en-TT" sz="1400"/>
              <a:t>public health guidelines from France’s maritime-health protocol allowed for asymptomatic</a:t>
            </a:r>
            <a:r>
              <a:rPr lang="en-TT" sz="1400" dirty="0"/>
              <a:t> </a:t>
            </a:r>
            <a:r>
              <a:rPr lang="en-TT" sz="1400"/>
              <a:t>passengers cleared</a:t>
            </a:r>
            <a:r>
              <a:rPr lang="en-TT" sz="1400" dirty="0"/>
              <a:t> to disembark, while infected individuals</a:t>
            </a:r>
            <a:r>
              <a:rPr lang="en-TT" sz="1400"/>
              <a:t> were advised to remain</a:t>
            </a:r>
            <a:r>
              <a:rPr lang="en-TT" sz="1400" dirty="0"/>
              <a:t> in isolation until recovery and medical clearance.</a:t>
            </a:r>
            <a:endParaRPr lang="en-TT" sz="1400" dirty="0">
              <a:ea typeface="Calibri"/>
              <a:cs typeface="Calibri"/>
            </a:endParaRPr>
          </a:p>
        </p:txBody>
      </p:sp>
      <p:sp>
        <p:nvSpPr>
          <p:cNvPr id="38" name="Shape 28">
            <a:extLst>
              <a:ext uri="{FF2B5EF4-FFF2-40B4-BE49-F238E27FC236}">
                <a16:creationId xmlns:a16="http://schemas.microsoft.com/office/drawing/2014/main" id="{FB713ECF-9A29-E475-CAE6-AD4A1506E7E4}"/>
              </a:ext>
            </a:extLst>
          </p:cNvPr>
          <p:cNvSpPr/>
          <p:nvPr/>
        </p:nvSpPr>
        <p:spPr>
          <a:xfrm>
            <a:off x="10280502" y="4157440"/>
            <a:ext cx="1219200" cy="365760"/>
          </a:xfrm>
          <a:prstGeom prst="rect">
            <a:avLst/>
          </a:prstGeom>
          <a:solidFill>
            <a:schemeClr val="accent6"/>
          </a:solidFill>
          <a:ln/>
        </p:spPr>
        <p:txBody>
          <a:bodyPr lIns="91440" tIns="45720" rIns="91440" bIns="45720" anchor="t"/>
          <a:lstStyle/>
          <a:p>
            <a:pPr algn="ctr"/>
            <a:r>
              <a:rPr lang="en-US" sz="1500" b="1">
                <a:solidFill>
                  <a:srgbClr val="FFFFFF"/>
                </a:solidFill>
                <a:ea typeface="Calibri"/>
                <a:cs typeface="Calibri"/>
              </a:rPr>
              <a:t>LOW RISK</a:t>
            </a:r>
            <a:endParaRPr lang="en-US" sz="1500">
              <a:ea typeface="Calibri"/>
              <a:cs typeface="Calibri"/>
            </a:endParaRPr>
          </a:p>
        </p:txBody>
      </p:sp>
      <p:sp>
        <p:nvSpPr>
          <p:cNvPr id="11" name="TextBox 10">
            <a:extLst>
              <a:ext uri="{FF2B5EF4-FFF2-40B4-BE49-F238E27FC236}">
                <a16:creationId xmlns:a16="http://schemas.microsoft.com/office/drawing/2014/main" id="{64FBE5E5-6655-F51D-2794-83D8E6AA4BCE}"/>
              </a:ext>
            </a:extLst>
          </p:cNvPr>
          <p:cNvSpPr txBox="1"/>
          <p:nvPr/>
        </p:nvSpPr>
        <p:spPr>
          <a:xfrm>
            <a:off x="8290862" y="6327424"/>
            <a:ext cx="398450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TT" sz="1000">
                <a:solidFill>
                  <a:srgbClr val="000000"/>
                </a:solidFill>
                <a:ea typeface="Arial"/>
                <a:cs typeface="Arial"/>
              </a:rPr>
              <a:t>**Spain, South Africa, France, Switzerland, Germany, United States, Netherlands, Tristan da Cunha</a:t>
            </a:r>
            <a:endParaRPr lang="en-US" sz="1000"/>
          </a:p>
        </p:txBody>
      </p:sp>
      <p:sp>
        <p:nvSpPr>
          <p:cNvPr id="16" name="Text 9">
            <a:extLst>
              <a:ext uri="{FF2B5EF4-FFF2-40B4-BE49-F238E27FC236}">
                <a16:creationId xmlns:a16="http://schemas.microsoft.com/office/drawing/2014/main" id="{73DB9A49-6E70-F1C0-013C-216B4DAF368B}"/>
              </a:ext>
            </a:extLst>
          </p:cNvPr>
          <p:cNvSpPr/>
          <p:nvPr/>
        </p:nvSpPr>
        <p:spPr>
          <a:xfrm>
            <a:off x="395947" y="6050494"/>
            <a:ext cx="13212265" cy="956318"/>
          </a:xfrm>
          <a:prstGeom prst="rect">
            <a:avLst/>
          </a:prstGeom>
          <a:noFill/>
          <a:ln/>
        </p:spPr>
        <p:txBody>
          <a:bodyPr wrap="square" lIns="0" tIns="0" rIns="0" bIns="0" rtlCol="0" anchor="ctr"/>
          <a:lstStyle/>
          <a:p>
            <a:r>
              <a:rPr lang="en-US" sz="1200" i="1">
                <a:solidFill>
                  <a:srgbClr val="8A95A3"/>
                </a:solidFill>
                <a:latin typeface="Calibri"/>
                <a:ea typeface="Calibri"/>
                <a:cs typeface="Calibri"/>
              </a:rPr>
              <a:t>Sources</a:t>
            </a:r>
            <a:r>
              <a:rPr lang="en-US" sz="1200" i="1">
                <a:solidFill>
                  <a:srgbClr val="8A95A3"/>
                </a:solidFill>
                <a:ea typeface="Calibri"/>
                <a:cs typeface="Calibri"/>
              </a:rPr>
              <a:t>: </a:t>
            </a:r>
            <a:r>
              <a:rPr lang="en-US" sz="1200" i="1">
                <a:solidFill>
                  <a:srgbClr val="8A95A3"/>
                </a:solidFill>
                <a:latin typeface="Calibri"/>
                <a:ea typeface="Calibri"/>
                <a:cs typeface="Calibri"/>
              </a:rPr>
              <a:t>CDC Update, Ebola Disease: Current Situation</a:t>
            </a:r>
            <a:endParaRPr lang="en-US"/>
          </a:p>
          <a:p>
            <a:r>
              <a:rPr lang="en-US" sz="1200" i="1">
                <a:solidFill>
                  <a:srgbClr val="8A95A3"/>
                </a:solidFill>
                <a:latin typeface="Calibri"/>
                <a:ea typeface="Calibri"/>
                <a:cs typeface="Calibri"/>
              </a:rPr>
              <a:t> May 16, 2026 and WHO, </a:t>
            </a:r>
            <a:r>
              <a:rPr lang="en-US" sz="1200" i="1" err="1">
                <a:solidFill>
                  <a:srgbClr val="8A95A3"/>
                </a:solidFill>
                <a:latin typeface="Calibri"/>
                <a:ea typeface="Calibri"/>
                <a:cs typeface="Calibri"/>
              </a:rPr>
              <a:t>Situa</a:t>
            </a:r>
            <a:r>
              <a:rPr lang="en-US" sz="1200" i="1">
                <a:solidFill>
                  <a:srgbClr val="8A95A3"/>
                </a:solidFill>
                <a:latin typeface="Calibri"/>
                <a:ea typeface="Calibri"/>
                <a:cs typeface="Calibri"/>
              </a:rPr>
              <a:t>tion Report, May 24, 2026.</a:t>
            </a:r>
            <a:endParaRPr lang="en-US"/>
          </a:p>
        </p:txBody>
      </p:sp>
      <p:sp>
        <p:nvSpPr>
          <p:cNvPr id="2" name="Shape 2">
            <a:extLst>
              <a:ext uri="{FF2B5EF4-FFF2-40B4-BE49-F238E27FC236}">
                <a16:creationId xmlns:a16="http://schemas.microsoft.com/office/drawing/2014/main" id="{6611D7AB-CA24-7D58-8F72-EE92A0F36063}"/>
              </a:ext>
            </a:extLst>
          </p:cNvPr>
          <p:cNvSpPr/>
          <p:nvPr/>
        </p:nvSpPr>
        <p:spPr>
          <a:xfrm>
            <a:off x="396316" y="1276281"/>
            <a:ext cx="5299031" cy="5066932"/>
          </a:xfrm>
          <a:prstGeom prst="rect">
            <a:avLst/>
          </a:prstGeom>
          <a:solidFill>
            <a:srgbClr val="FFFFFF"/>
          </a:solidFill>
          <a:ln/>
          <a:effectLst>
            <a:outerShdw blurRad="50800" dist="25400" dir="8100000" algn="bl" rotWithShape="0">
              <a:srgbClr val="000000">
                <a:alpha val="12000"/>
              </a:srgbClr>
            </a:outerShdw>
          </a:effectLst>
        </p:spPr>
        <p:txBody>
          <a:bodyPr lIns="91440" tIns="45720" rIns="91440" bIns="45720" anchor="t"/>
          <a:lstStyle/>
          <a:p>
            <a:r>
              <a:rPr lang="en-TT" b="1">
                <a:solidFill>
                  <a:schemeClr val="accent4">
                    <a:lumMod val="75000"/>
                  </a:schemeClr>
                </a:solidFill>
                <a:latin typeface="Georgia"/>
              </a:rPr>
              <a:t>Epidemic of Ebola Disease in the Democratic Republic of the Congo (DRC) </a:t>
            </a:r>
            <a:endParaRPr lang="en-TT" b="1">
              <a:solidFill>
                <a:schemeClr val="accent4">
                  <a:lumMod val="75000"/>
                </a:schemeClr>
              </a:solidFill>
              <a:latin typeface="Georgia" panose="02040502050405020303" pitchFamily="18" charset="0"/>
            </a:endParaRPr>
          </a:p>
          <a:p>
            <a:r>
              <a:rPr lang="en-TT" b="1">
                <a:solidFill>
                  <a:schemeClr val="accent4">
                    <a:lumMod val="75000"/>
                  </a:schemeClr>
                </a:solidFill>
                <a:latin typeface="Georgia"/>
              </a:rPr>
              <a:t>and Uganda</a:t>
            </a:r>
          </a:p>
        </p:txBody>
      </p:sp>
      <p:sp>
        <p:nvSpPr>
          <p:cNvPr id="12" name="TextBox 11">
            <a:extLst>
              <a:ext uri="{FF2B5EF4-FFF2-40B4-BE49-F238E27FC236}">
                <a16:creationId xmlns:a16="http://schemas.microsoft.com/office/drawing/2014/main" id="{E5C856A8-DF69-9875-C641-C60E428E9B7C}"/>
              </a:ext>
            </a:extLst>
          </p:cNvPr>
          <p:cNvSpPr txBox="1"/>
          <p:nvPr/>
        </p:nvSpPr>
        <p:spPr>
          <a:xfrm>
            <a:off x="528691" y="2137707"/>
            <a:ext cx="5275245" cy="4206966"/>
          </a:xfrm>
          <a:prstGeom prst="rect">
            <a:avLst/>
          </a:prstGeom>
          <a:noFill/>
        </p:spPr>
        <p:txBody>
          <a:bodyPr wrap="square" lIns="91440" tIns="45720" rIns="91440" bIns="45720" rtlCol="0" anchor="t">
            <a:spAutoFit/>
          </a:bodyPr>
          <a:lstStyle/>
          <a:p>
            <a:pPr marL="285750" indent="-285750">
              <a:buFont typeface="Wingdings" panose="020B0604020202020204" pitchFamily="34" charset="0"/>
              <a:buChar char="q"/>
            </a:pPr>
            <a:r>
              <a:rPr lang="en-TT" sz="1600"/>
              <a:t>On 16 May 2026, the World Health Organization (WHO) declared the ongoing Ebola outbreak a Public Health Emergency of International Concern (PHEIC) -</a:t>
            </a:r>
            <a:r>
              <a:rPr lang="en-TT" sz="1600" b="1"/>
              <a:t>the highest international alert level under the International Health Regulations. </a:t>
            </a:r>
            <a:endParaRPr lang="en-TT" sz="1600" b="1">
              <a:ea typeface="Calibri"/>
              <a:cs typeface="Calibri"/>
            </a:endParaRPr>
          </a:p>
          <a:p>
            <a:pPr marL="171450" indent="-171450">
              <a:buFont typeface="Wingdings"/>
              <a:buChar char="q"/>
            </a:pPr>
            <a:endParaRPr lang="en-TT" sz="1100" b="1">
              <a:ea typeface="Calibri"/>
              <a:cs typeface="Calibri"/>
            </a:endParaRPr>
          </a:p>
          <a:p>
            <a:pPr marL="285750" indent="-285750">
              <a:buFont typeface="Wingdings" panose="020B0604020202020204" pitchFamily="34" charset="0"/>
              <a:buChar char="q"/>
            </a:pPr>
            <a:r>
              <a:rPr lang="en-TT" sz="1600"/>
              <a:t>Laboratory analysis confirmed the Ebola Virus Disease (EVD) outbreak to be associated with the Bundibugyo virus disease (BVD), for which no licensed vaccine nor specific treatment exists.</a:t>
            </a:r>
            <a:endParaRPr lang="en-TT" sz="1600">
              <a:ea typeface="Calibri" panose="020F0502020204030204"/>
              <a:cs typeface="Calibri" panose="020F0502020204030204"/>
            </a:endParaRPr>
          </a:p>
          <a:p>
            <a:pPr marL="285750" indent="-285750">
              <a:buFont typeface="Wingdings" panose="020B0604020202020204" pitchFamily="34" charset="0"/>
              <a:buChar char="q"/>
            </a:pPr>
            <a:endParaRPr lang="en-TT" sz="1600">
              <a:ea typeface="Calibri" panose="020F0502020204030204"/>
              <a:cs typeface="Calibri" panose="020F0502020204030204"/>
            </a:endParaRPr>
          </a:p>
          <a:p>
            <a:pPr marL="285750" indent="-285750">
              <a:buFont typeface="Wingdings" panose="020B0604020202020204" pitchFamily="34" charset="0"/>
              <a:buChar char="q"/>
            </a:pPr>
            <a:r>
              <a:rPr lang="en-TT" sz="1600"/>
              <a:t>As of 24 May 2026, over 900 suspected cases (105 confirmed EVD cases, 10 EVD related deaths) and approximately 220 deaths have been reported.</a:t>
            </a:r>
            <a:endParaRPr lang="en-TT" sz="1600">
              <a:ea typeface="Calibri" panose="020F0502020204030204"/>
              <a:cs typeface="Calibri" panose="020F0502020204030204"/>
            </a:endParaRPr>
          </a:p>
          <a:p>
            <a:pPr marL="285750" indent="-285750">
              <a:buFont typeface="Wingdings"/>
              <a:buChar char="q"/>
            </a:pPr>
            <a:endParaRPr lang="en-TT" sz="1600">
              <a:ea typeface="Calibri" panose="020F0502020204030204"/>
              <a:cs typeface="Calibri" panose="020F0502020204030204"/>
            </a:endParaRPr>
          </a:p>
          <a:p>
            <a:pPr marL="285750" indent="-285750">
              <a:buFont typeface="Wingdings" panose="020B0604020202020204" pitchFamily="34" charset="0"/>
              <a:buChar char="q"/>
            </a:pPr>
            <a:r>
              <a:rPr lang="en-TT" sz="1600">
                <a:ea typeface="Calibri" panose="020F0502020204030204"/>
                <a:cs typeface="Calibri" panose="020F0502020204030204"/>
              </a:rPr>
              <a:t>Population movement and healthcare-associated exposure continue to complicate containment efforts.</a:t>
            </a:r>
            <a:endParaRPr lang="en-US" sz="1600">
              <a:ea typeface="Calibri"/>
              <a:cs typeface="Calibri"/>
            </a:endParaRPr>
          </a:p>
        </p:txBody>
      </p:sp>
      <p:sp>
        <p:nvSpPr>
          <p:cNvPr id="20" name="Shape 28">
            <a:extLst>
              <a:ext uri="{FF2B5EF4-FFF2-40B4-BE49-F238E27FC236}">
                <a16:creationId xmlns:a16="http://schemas.microsoft.com/office/drawing/2014/main" id="{19260544-4068-7CF4-D828-CD6E4B48FD87}"/>
              </a:ext>
            </a:extLst>
          </p:cNvPr>
          <p:cNvSpPr/>
          <p:nvPr/>
        </p:nvSpPr>
        <p:spPr>
          <a:xfrm>
            <a:off x="4473670" y="1100195"/>
            <a:ext cx="1219200" cy="365760"/>
          </a:xfrm>
          <a:prstGeom prst="rect">
            <a:avLst/>
          </a:prstGeom>
          <a:solidFill>
            <a:schemeClr val="accent6"/>
          </a:solidFill>
          <a:ln/>
        </p:spPr>
        <p:txBody>
          <a:bodyPr lIns="91440" tIns="45720" rIns="91440" bIns="45720" anchor="t"/>
          <a:lstStyle/>
          <a:p>
            <a:pPr algn="ctr"/>
            <a:r>
              <a:rPr lang="en-US" sz="1500" b="1">
                <a:solidFill>
                  <a:srgbClr val="FFFFFF"/>
                </a:solidFill>
                <a:ea typeface="Calibri"/>
                <a:cs typeface="Calibri"/>
              </a:rPr>
              <a:t>LOW RISK</a:t>
            </a:r>
            <a:endParaRPr lang="en-TT" sz="1500">
              <a:ea typeface="Calibri"/>
              <a:cs typeface="Calibri"/>
            </a:endParaRPr>
          </a:p>
        </p:txBody>
      </p:sp>
      <p:sp>
        <p:nvSpPr>
          <p:cNvPr id="9" name="Text 6"/>
          <p:cNvSpPr/>
          <p:nvPr/>
        </p:nvSpPr>
        <p:spPr>
          <a:xfrm>
            <a:off x="6663971" y="1916099"/>
            <a:ext cx="5162616" cy="973069"/>
          </a:xfrm>
          <a:prstGeom prst="rect">
            <a:avLst/>
          </a:prstGeom>
          <a:noFill/>
          <a:ln/>
        </p:spPr>
        <p:txBody>
          <a:bodyPr wrap="square" lIns="0" tIns="0" rIns="0" bIns="0" rtlCol="0" anchor="t"/>
          <a:lstStyle/>
          <a:p>
            <a:pPr marL="285750" indent="-285750">
              <a:buFont typeface="Wingdings" panose="020B0604020202020204" pitchFamily="34" charset="0"/>
              <a:buChar char="q"/>
            </a:pPr>
            <a:r>
              <a:rPr lang="en-TT" sz="1500" dirty="0"/>
              <a:t>As of 18 May 2026, cruise ship evacuation was reported to be completed. To date, the MV </a:t>
            </a:r>
            <a:r>
              <a:rPr lang="en-TT" sz="1500" dirty="0" err="1"/>
              <a:t>Hondius</a:t>
            </a:r>
            <a:r>
              <a:rPr lang="en-TT" sz="1500" dirty="0"/>
              <a:t> remains docked in Rotterdam, where it is undergoing thorough decontamination and deep-cleaning.</a:t>
            </a:r>
            <a:endParaRPr lang="en-TT" sz="1500" dirty="0">
              <a:ea typeface="Calibri"/>
              <a:cs typeface="Calibri"/>
            </a:endParaRPr>
          </a:p>
          <a:p>
            <a:pPr marL="285750" indent="-285750">
              <a:buFont typeface="Wingdings" panose="020B0604020202020204" pitchFamily="34" charset="0"/>
              <a:buChar char="q"/>
            </a:pPr>
            <a:r>
              <a:rPr lang="en-TT" sz="1500"/>
              <a:t>As of 28 May 2026, the outbreak included 13 cases (11 confirmed and 2 probable) and 3 related fatalities. </a:t>
            </a:r>
          </a:p>
          <a:p>
            <a:pPr marL="285750" indent="-285750">
              <a:buFont typeface="Wingdings" panose="020B0604020202020204" pitchFamily="34" charset="0"/>
              <a:buChar char="q"/>
            </a:pPr>
            <a:r>
              <a:rPr lang="en-TT" sz="1500"/>
              <a:t>Epidemiological investigations and contact tracing are  ongoing. Post-travel spread among passengers following disembarkation have been reported from 8 countries** </a:t>
            </a:r>
            <a:endParaRPr lang="en-TT" sz="1500">
              <a:ea typeface="Calibri" panose="020F0502020204030204"/>
              <a:cs typeface="Calibri" panose="020F0502020204030204"/>
            </a:endParaRPr>
          </a:p>
          <a:p>
            <a:endParaRPr lang="en-US" sz="1200" b="1" i="1">
              <a:ea typeface="Calibri"/>
              <a:cs typeface="Calibri"/>
            </a:endParaRPr>
          </a:p>
        </p:txBody>
      </p:sp>
      <p:sp>
        <p:nvSpPr>
          <p:cNvPr id="15" name="Shape 28">
            <a:extLst>
              <a:ext uri="{FF2B5EF4-FFF2-40B4-BE49-F238E27FC236}">
                <a16:creationId xmlns:a16="http://schemas.microsoft.com/office/drawing/2014/main" id="{A303C81B-814A-9362-4CB7-EB4F0543F183}"/>
              </a:ext>
            </a:extLst>
          </p:cNvPr>
          <p:cNvSpPr/>
          <p:nvPr/>
        </p:nvSpPr>
        <p:spPr>
          <a:xfrm>
            <a:off x="7376249" y="256759"/>
            <a:ext cx="1242467" cy="534447"/>
          </a:xfrm>
          <a:prstGeom prst="rect">
            <a:avLst/>
          </a:prstGeom>
          <a:solidFill>
            <a:schemeClr val="accent6"/>
          </a:solidFill>
          <a:ln/>
        </p:spPr>
        <p:txBody>
          <a:bodyPr lIns="91440" tIns="45720" rIns="91440" bIns="45720" anchor="t"/>
          <a:lstStyle/>
          <a:p>
            <a:pPr algn="ctr"/>
            <a:r>
              <a:rPr lang="en-US" sz="1500" b="1">
                <a:solidFill>
                  <a:srgbClr val="FFFFFF"/>
                </a:solidFill>
                <a:ea typeface="Calibri"/>
                <a:cs typeface="Calibri"/>
              </a:rPr>
              <a:t>CARIBBEAN STATUS</a:t>
            </a:r>
            <a:endParaRPr lang="en-TT" sz="1500">
              <a:solidFill>
                <a:srgbClr val="000000"/>
              </a:solidFill>
              <a:ea typeface="Calibri"/>
              <a:cs typeface="Calibri"/>
            </a:endParaRPr>
          </a:p>
        </p:txBody>
      </p:sp>
      <p:pic>
        <p:nvPicPr>
          <p:cNvPr id="25" name="Picture 24">
            <a:extLst>
              <a:ext uri="{FF2B5EF4-FFF2-40B4-BE49-F238E27FC236}">
                <a16:creationId xmlns:a16="http://schemas.microsoft.com/office/drawing/2014/main" id="{6CEC3388-1BE2-06A3-9F93-95DAFE4E76B0}"/>
              </a:ext>
            </a:extLst>
          </p:cNvPr>
          <p:cNvPicPr>
            <a:picLocks noChangeAspect="1"/>
          </p:cNvPicPr>
          <p:nvPr/>
        </p:nvPicPr>
        <p:blipFill>
          <a:blip r:embed="rId4"/>
          <a:stretch>
            <a:fillRect/>
          </a:stretch>
        </p:blipFill>
        <p:spPr>
          <a:xfrm>
            <a:off x="10789920" y="49936"/>
            <a:ext cx="1314619" cy="12243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609600" y="219456"/>
            <a:ext cx="609600" cy="609600"/>
          </a:xfrm>
          <a:prstGeom prst="rect">
            <a:avLst/>
          </a:prstGeom>
        </p:spPr>
      </p:pic>
      <p:sp>
        <p:nvSpPr>
          <p:cNvPr id="4" name="Text 1"/>
          <p:cNvSpPr/>
          <p:nvPr/>
        </p:nvSpPr>
        <p:spPr>
          <a:xfrm>
            <a:off x="1402080" y="0"/>
            <a:ext cx="9599246" cy="1097280"/>
          </a:xfrm>
          <a:prstGeom prst="rect">
            <a:avLst/>
          </a:prstGeom>
          <a:noFill/>
          <a:ln/>
        </p:spPr>
        <p:txBody>
          <a:bodyPr wrap="square" lIns="0" tIns="0" rIns="0" bIns="0" rtlCol="0" anchor="ctr"/>
          <a:lstStyle/>
          <a:p>
            <a:pPr algn="ctr"/>
            <a:r>
              <a:rPr lang="en-TT" sz="2800" b="1">
                <a:latin typeface="Georgia"/>
              </a:rPr>
              <a:t>Epidemic of Ebola Disease - The Democratic Republic of the Congo (DRC) and Uganda</a:t>
            </a:r>
            <a:endParaRPr lang="en-US" sz="2800">
              <a:latin typeface="Georgia"/>
            </a:endParaRPr>
          </a:p>
        </p:txBody>
      </p:sp>
      <p:sp>
        <p:nvSpPr>
          <p:cNvPr id="5" name="Shape 2"/>
          <p:cNvSpPr/>
          <p:nvPr/>
        </p:nvSpPr>
        <p:spPr>
          <a:xfrm>
            <a:off x="609600" y="1402080"/>
            <a:ext cx="1828800" cy="426720"/>
          </a:xfrm>
          <a:prstGeom prst="rect">
            <a:avLst/>
          </a:prstGeom>
          <a:solidFill>
            <a:srgbClr val="C44B4B"/>
          </a:solidFill>
          <a:ln/>
        </p:spPr>
        <p:txBody>
          <a:bodyPr/>
          <a:lstStyle/>
          <a:p>
            <a:endParaRPr lang="en-TT" sz="2400"/>
          </a:p>
        </p:txBody>
      </p:sp>
      <p:sp>
        <p:nvSpPr>
          <p:cNvPr id="6" name="Text 3"/>
          <p:cNvSpPr/>
          <p:nvPr/>
        </p:nvSpPr>
        <p:spPr>
          <a:xfrm>
            <a:off x="609600" y="1402080"/>
            <a:ext cx="1828800" cy="426720"/>
          </a:xfrm>
          <a:prstGeom prst="rect">
            <a:avLst/>
          </a:prstGeom>
          <a:noFill/>
          <a:ln/>
        </p:spPr>
        <p:txBody>
          <a:bodyPr wrap="square" lIns="0" tIns="0" rIns="0" bIns="0" rtlCol="0" anchor="ctr"/>
          <a:lstStyle/>
          <a:p>
            <a:pPr algn="ctr"/>
            <a:r>
              <a:rPr lang="en-US" sz="1400" b="1">
                <a:solidFill>
                  <a:srgbClr val="FFFFFF"/>
                </a:solidFill>
                <a:latin typeface="Calibri" pitchFamily="34" charset="0"/>
                <a:ea typeface="Calibri" pitchFamily="34" charset="-122"/>
                <a:cs typeface="Calibri" pitchFamily="34" charset="-120"/>
              </a:rPr>
              <a:t>HIGH PRIORITY</a:t>
            </a:r>
            <a:endParaRPr lang="en-US" sz="1400"/>
          </a:p>
        </p:txBody>
      </p:sp>
      <p:sp>
        <p:nvSpPr>
          <p:cNvPr id="7" name="Text 4"/>
          <p:cNvSpPr/>
          <p:nvPr/>
        </p:nvSpPr>
        <p:spPr>
          <a:xfrm>
            <a:off x="609600" y="2112869"/>
            <a:ext cx="5486400" cy="4267200"/>
          </a:xfrm>
          <a:prstGeom prst="rect">
            <a:avLst/>
          </a:prstGeom>
          <a:noFill/>
          <a:ln/>
        </p:spPr>
        <p:txBody>
          <a:bodyPr wrap="square" lIns="0" tIns="0" rIns="0" bIns="0" rtlCol="0" anchor="t"/>
          <a:lstStyle/>
          <a:p>
            <a:r>
              <a:rPr lang="en-US" sz="1850" b="1">
                <a:solidFill>
                  <a:srgbClr val="D4922A"/>
                </a:solidFill>
                <a:latin typeface="Calibri" pitchFamily="34" charset="0"/>
                <a:ea typeface="Calibri" pitchFamily="34" charset="-122"/>
                <a:cs typeface="Calibri" pitchFamily="34" charset="-120"/>
              </a:rPr>
              <a:t>Global Situation</a:t>
            </a:r>
            <a:endParaRPr lang="en-US" sz="1850"/>
          </a:p>
          <a:p>
            <a:pPr marL="285750" indent="-285750">
              <a:buFont typeface="Wingdings"/>
              <a:buChar char="q"/>
            </a:pPr>
            <a:r>
              <a:rPr lang="en-TT" sz="1600"/>
              <a:t>The current Ebola outbreak is </a:t>
            </a:r>
            <a:r>
              <a:rPr lang="en-TT" sz="1600" err="1"/>
              <a:t>centered</a:t>
            </a:r>
            <a:r>
              <a:rPr lang="en-TT" sz="1600"/>
              <a:t> in the DRC with cross-border spread into Uganda</a:t>
            </a:r>
            <a:endParaRPr lang="en-TT" sz="1600" b="1"/>
          </a:p>
          <a:p>
            <a:pPr marL="285750" indent="-285750">
              <a:buFont typeface="Wingdings"/>
              <a:buChar char="q"/>
            </a:pPr>
            <a:r>
              <a:rPr lang="en-TT" sz="1600"/>
              <a:t>The outbreak involves the rare </a:t>
            </a:r>
            <a:r>
              <a:rPr lang="en-TT" sz="1600" b="1"/>
              <a:t>Bundibugyo strain of EVD.</a:t>
            </a:r>
            <a:endParaRPr lang="en-TT" sz="1600" b="1">
              <a:ea typeface="Calibri"/>
              <a:cs typeface="Calibri"/>
            </a:endParaRPr>
          </a:p>
          <a:p>
            <a:pPr marL="285750" indent="-285750">
              <a:buFont typeface="Wingdings"/>
              <a:buChar char="q"/>
            </a:pPr>
            <a:r>
              <a:rPr lang="en-TT" sz="1600">
                <a:ea typeface="Calibri"/>
                <a:cs typeface="Calibri"/>
              </a:rPr>
              <a:t>Overall transmission remains cluster-based, with most new cases arising from known contact chains rather than unexplained community spread. </a:t>
            </a:r>
            <a:endParaRPr lang="en-TT" sz="1600" b="1">
              <a:ea typeface="Calibri"/>
              <a:cs typeface="Calibri"/>
            </a:endParaRPr>
          </a:p>
          <a:p>
            <a:pPr marL="342900" indent="-342900">
              <a:buFont typeface="Wingdings,Sans-Serif"/>
              <a:buChar char="q"/>
            </a:pPr>
            <a:r>
              <a:rPr lang="en-TT" sz="1600">
                <a:ea typeface="Calibri"/>
                <a:cs typeface="Calibri"/>
              </a:rPr>
              <a:t>International spread remains absent, global trajectory is considered stable but closely monitored due to the potential for rapid escalation if control measures become weakened.</a:t>
            </a:r>
            <a:endParaRPr lang="en-US" sz="1600">
              <a:ea typeface="Calibri"/>
              <a:cs typeface="Calibri"/>
            </a:endParaRPr>
          </a:p>
          <a:p>
            <a:pPr marL="285750" indent="-285750">
              <a:buFont typeface="Wingdings"/>
              <a:buChar char="q"/>
            </a:pPr>
            <a:endParaRPr lang="en-TT" sz="1600">
              <a:solidFill>
                <a:srgbClr val="000000"/>
              </a:solidFill>
              <a:ea typeface="Calibri"/>
              <a:cs typeface="Calibri"/>
            </a:endParaRPr>
          </a:p>
          <a:p>
            <a:r>
              <a:rPr lang="en-US" sz="1850" b="1">
                <a:solidFill>
                  <a:srgbClr val="D4922A"/>
                </a:solidFill>
                <a:latin typeface="Calibri"/>
                <a:ea typeface="Calibri"/>
                <a:cs typeface="Calibri"/>
              </a:rPr>
              <a:t>Caribbean Situation</a:t>
            </a:r>
            <a:endParaRPr lang="en-US">
              <a:ea typeface="Calibri"/>
              <a:cs typeface="Calibri"/>
            </a:endParaRPr>
          </a:p>
          <a:p>
            <a:r>
              <a:rPr lang="en-TT" sz="1600"/>
              <a:t>The current risk to the Caribbean is </a:t>
            </a:r>
            <a:r>
              <a:rPr lang="en-TT" sz="1600" b="1" i="1"/>
              <a:t>low</a:t>
            </a:r>
            <a:r>
              <a:rPr lang="en-TT" sz="1600"/>
              <a:t>. The outbreak remains confined to Central Africa, primarily the Democratic Republic of Congo with limited spillover into Uganda, and no evidence of international spread to the Americas. </a:t>
            </a:r>
            <a:endParaRPr lang="en-US" sz="1600">
              <a:ea typeface="Calibri"/>
              <a:cs typeface="Calibri"/>
            </a:endParaRPr>
          </a:p>
        </p:txBody>
      </p:sp>
      <p:sp>
        <p:nvSpPr>
          <p:cNvPr id="8" name="Shape 5"/>
          <p:cNvSpPr/>
          <p:nvPr/>
        </p:nvSpPr>
        <p:spPr>
          <a:xfrm>
            <a:off x="6461760" y="1220364"/>
            <a:ext cx="5120640" cy="2402743"/>
          </a:xfrm>
          <a:prstGeom prst="rect">
            <a:avLst/>
          </a:prstGeom>
          <a:solidFill>
            <a:srgbClr val="FFFFFF"/>
          </a:solidFill>
          <a:ln/>
          <a:effectLst>
            <a:outerShdw blurRad="50800" dist="25400" dir="8100000" algn="bl" rotWithShape="0">
              <a:srgbClr val="000000">
                <a:alpha val="12000"/>
              </a:srgbClr>
            </a:outerShdw>
          </a:effectLst>
        </p:spPr>
        <p:txBody>
          <a:bodyPr/>
          <a:lstStyle/>
          <a:p>
            <a:endParaRPr lang="en-TT" sz="2400"/>
          </a:p>
        </p:txBody>
      </p:sp>
      <p:sp>
        <p:nvSpPr>
          <p:cNvPr id="9" name="Text 6"/>
          <p:cNvSpPr/>
          <p:nvPr/>
        </p:nvSpPr>
        <p:spPr>
          <a:xfrm>
            <a:off x="6615557" y="1316214"/>
            <a:ext cx="4783963" cy="2206658"/>
          </a:xfrm>
          <a:prstGeom prst="rect">
            <a:avLst/>
          </a:prstGeom>
          <a:noFill/>
          <a:ln/>
        </p:spPr>
        <p:txBody>
          <a:bodyPr wrap="square" lIns="0" tIns="0" rIns="0" bIns="0" rtlCol="0" anchor="t"/>
          <a:lstStyle/>
          <a:p>
            <a:r>
              <a:rPr lang="en-US" sz="1850" b="1">
                <a:solidFill>
                  <a:srgbClr val="D4922A"/>
                </a:solidFill>
                <a:latin typeface="Calibri" pitchFamily="34" charset="0"/>
                <a:ea typeface="Calibri" pitchFamily="34" charset="-122"/>
                <a:cs typeface="Calibri" pitchFamily="34" charset="-120"/>
              </a:rPr>
              <a:t>Response Actions</a:t>
            </a:r>
            <a:endParaRPr lang="en-US" sz="1850"/>
          </a:p>
          <a:p>
            <a:pPr marL="285750" indent="-285750">
              <a:buFont typeface="Wingdings" panose="020B0604020202020204" pitchFamily="34" charset="0"/>
              <a:buChar char="q"/>
            </a:pPr>
            <a:r>
              <a:rPr lang="en-TT" sz="1400"/>
              <a:t>Enhanced risk-based travel history screening with Implementation Agency for Crime and Security (IMPACS)</a:t>
            </a:r>
            <a:endParaRPr lang="en-TT" sz="1400">
              <a:ea typeface="Calibri" panose="020F0502020204030204"/>
              <a:cs typeface="Calibri" panose="020F0502020204030204"/>
            </a:endParaRPr>
          </a:p>
          <a:p>
            <a:pPr marL="285750" indent="-285750">
              <a:buFont typeface="Wingdings" panose="020B0604020202020204" pitchFamily="34" charset="0"/>
              <a:buChar char="q"/>
            </a:pPr>
            <a:r>
              <a:rPr lang="en-TT" sz="1400"/>
              <a:t>Leveraging CARPHA's Early Warning Surveillance Systems</a:t>
            </a:r>
            <a:endParaRPr lang="en-TT" sz="1400">
              <a:ea typeface="Calibri" panose="020F0502020204030204"/>
              <a:cs typeface="Calibri" panose="020F0502020204030204"/>
            </a:endParaRPr>
          </a:p>
          <a:p>
            <a:pPr marL="285750" indent="-285750">
              <a:buFont typeface="Wingdings" panose="020B0604020202020204" pitchFamily="34" charset="0"/>
              <a:buChar char="q"/>
            </a:pPr>
            <a:r>
              <a:rPr lang="en-TT" sz="1400"/>
              <a:t>Talkwalker social listening platform; this complements real-time event-based surveillance </a:t>
            </a:r>
            <a:endParaRPr lang="en-TT" sz="1400">
              <a:ea typeface="Calibri"/>
              <a:cs typeface="Calibri"/>
            </a:endParaRPr>
          </a:p>
          <a:p>
            <a:pPr marL="285750" indent="-285750">
              <a:buFont typeface="Wingdings" panose="020B0604020202020204" pitchFamily="34" charset="0"/>
              <a:buChar char="q"/>
            </a:pPr>
            <a:r>
              <a:rPr lang="en-TT" sz="1400"/>
              <a:t>Information updates from international and regional partners and networks</a:t>
            </a:r>
            <a:endParaRPr lang="en-TT" sz="1400">
              <a:ea typeface="Calibri" panose="020F0502020204030204"/>
              <a:cs typeface="Calibri" panose="020F0502020204030204"/>
            </a:endParaRPr>
          </a:p>
          <a:p>
            <a:pPr marL="285750" indent="-285750">
              <a:buFont typeface="Wingdings" panose="020B0604020202020204" pitchFamily="34" charset="0"/>
              <a:buChar char="q"/>
            </a:pPr>
            <a:r>
              <a:rPr lang="en-TT" sz="1400"/>
              <a:t>Heightened visitor-based surveillance (VBS)  systems</a:t>
            </a:r>
            <a:endParaRPr lang="en-TT" sz="1400">
              <a:ea typeface="Calibri" panose="020F0502020204030204"/>
              <a:cs typeface="Calibri" panose="020F0502020204030204"/>
            </a:endParaRPr>
          </a:p>
          <a:p>
            <a:br>
              <a:rPr lang="en-US" sz="1750" b="1">
                <a:latin typeface="Calibri" pitchFamily="34" charset="0"/>
                <a:ea typeface="Calibri" pitchFamily="34" charset="-122"/>
                <a:cs typeface="Calibri" pitchFamily="34" charset="-120"/>
              </a:rPr>
            </a:br>
            <a:endParaRPr lang="en-US" sz="1750" b="1">
              <a:solidFill>
                <a:srgbClr val="D4922A"/>
              </a:solidFill>
              <a:latin typeface="Calibri" pitchFamily="34" charset="0"/>
              <a:ea typeface="Calibri" pitchFamily="34" charset="-122"/>
              <a:cs typeface="Calibri" pitchFamily="34" charset="-120"/>
            </a:endParaRPr>
          </a:p>
        </p:txBody>
      </p:sp>
      <p:sp>
        <p:nvSpPr>
          <p:cNvPr id="10" name="Shape 7"/>
          <p:cNvSpPr/>
          <p:nvPr/>
        </p:nvSpPr>
        <p:spPr>
          <a:xfrm>
            <a:off x="6461760" y="3993626"/>
            <a:ext cx="5120640" cy="2402742"/>
          </a:xfrm>
          <a:prstGeom prst="rect">
            <a:avLst/>
          </a:prstGeom>
          <a:solidFill>
            <a:srgbClr val="FFFFFF"/>
          </a:solidFill>
          <a:ln/>
          <a:effectLst>
            <a:outerShdw blurRad="50800" dist="25400" dir="8100000" algn="bl" rotWithShape="0">
              <a:srgbClr val="000000">
                <a:alpha val="12000"/>
              </a:srgbClr>
            </a:outerShdw>
          </a:effectLst>
        </p:spPr>
        <p:txBody>
          <a:bodyPr/>
          <a:lstStyle/>
          <a:p>
            <a:endParaRPr lang="en-TT" sz="2400"/>
          </a:p>
        </p:txBody>
      </p:sp>
      <p:sp>
        <p:nvSpPr>
          <p:cNvPr id="11" name="Text 8"/>
          <p:cNvSpPr/>
          <p:nvPr/>
        </p:nvSpPr>
        <p:spPr>
          <a:xfrm>
            <a:off x="6644640" y="4104395"/>
            <a:ext cx="4754880" cy="1584960"/>
          </a:xfrm>
          <a:prstGeom prst="rect">
            <a:avLst/>
          </a:prstGeom>
          <a:noFill/>
          <a:ln/>
        </p:spPr>
        <p:txBody>
          <a:bodyPr wrap="square" lIns="0" tIns="0" rIns="0" bIns="0" rtlCol="0" anchor="t"/>
          <a:lstStyle/>
          <a:p>
            <a:r>
              <a:rPr lang="en-US" sz="1850" b="1">
                <a:solidFill>
                  <a:srgbClr val="D4922A"/>
                </a:solidFill>
                <a:latin typeface="Calibri" pitchFamily="34" charset="0"/>
                <a:ea typeface="Calibri" pitchFamily="34" charset="-122"/>
                <a:cs typeface="Calibri" pitchFamily="34" charset="-120"/>
              </a:rPr>
              <a:t>Risk Assessment considerations</a:t>
            </a:r>
            <a:endParaRPr lang="en-US" sz="1850"/>
          </a:p>
          <a:p>
            <a:pPr marL="456565" indent="-456565">
              <a:buSzPct val="100000"/>
              <a:buFont typeface="Wingdings"/>
              <a:buChar char="q"/>
            </a:pPr>
            <a:r>
              <a:rPr lang="en-US" sz="1400" b="1">
                <a:solidFill>
                  <a:srgbClr val="2B3039"/>
                </a:solidFill>
                <a:ea typeface="Calibri"/>
                <a:cs typeface="Calibri"/>
              </a:rPr>
              <a:t>Global risk:</a:t>
            </a:r>
            <a:r>
              <a:rPr lang="en-US" sz="1400">
                <a:solidFill>
                  <a:srgbClr val="2B3039"/>
                </a:solidFill>
                <a:ea typeface="Calibri"/>
                <a:cs typeface="Calibri"/>
              </a:rPr>
              <a:t> </a:t>
            </a:r>
            <a:r>
              <a:rPr lang="en-US" sz="1400">
                <a:solidFill>
                  <a:srgbClr val="2B3039"/>
                </a:solidFill>
              </a:rPr>
              <a:t>Low</a:t>
            </a:r>
            <a:endParaRPr lang="en-US" sz="1400">
              <a:solidFill>
                <a:srgbClr val="2B3039"/>
              </a:solidFill>
              <a:ea typeface="Calibri" panose="020F0502020204030204"/>
              <a:cs typeface="Calibri" panose="020F0502020204030204"/>
            </a:endParaRPr>
          </a:p>
          <a:p>
            <a:pPr marL="456565" indent="-456565">
              <a:buSzPct val="100000"/>
              <a:buFont typeface="Wingdings"/>
              <a:buChar char="q"/>
            </a:pPr>
            <a:r>
              <a:rPr lang="en-US" sz="1400" b="1">
                <a:solidFill>
                  <a:srgbClr val="2B3039"/>
                </a:solidFill>
                <a:ea typeface="Calibri" panose="020F0502020204030204"/>
                <a:cs typeface="Calibri" panose="020F0502020204030204"/>
              </a:rPr>
              <a:t>Regional risk:</a:t>
            </a:r>
            <a:r>
              <a:rPr lang="en-US" sz="1400">
                <a:solidFill>
                  <a:srgbClr val="2B3039"/>
                </a:solidFill>
                <a:ea typeface="Calibri" panose="020F0502020204030204"/>
                <a:cs typeface="Calibri" panose="020F0502020204030204"/>
              </a:rPr>
              <a:t> Moderate</a:t>
            </a:r>
          </a:p>
          <a:p>
            <a:pPr marL="456565" indent="-456565">
              <a:buSzPct val="100000"/>
              <a:buFont typeface="Wingdings"/>
              <a:buChar char="q"/>
            </a:pPr>
            <a:r>
              <a:rPr lang="en-TT" sz="1400" b="1">
                <a:ea typeface="Calibri" panose="020F0502020204030204"/>
                <a:cs typeface="Calibri" panose="020F0502020204030204"/>
              </a:rPr>
              <a:t>National risk (DRC; Uganda)</a:t>
            </a:r>
            <a:r>
              <a:rPr lang="en-TT" sz="1400">
                <a:ea typeface="Calibri" panose="020F0502020204030204"/>
                <a:cs typeface="Calibri" panose="020F0502020204030204"/>
              </a:rPr>
              <a:t>: High</a:t>
            </a:r>
            <a:endParaRPr lang="en-TT"/>
          </a:p>
          <a:p>
            <a:pPr marL="456565" indent="-456565">
              <a:buSzPct val="100000"/>
              <a:buFont typeface="Wingdings"/>
              <a:buChar char="q"/>
            </a:pPr>
            <a:r>
              <a:rPr lang="en-TT" sz="1400"/>
              <a:t>Efficient human-to-human transmission through direct contact with bodily fluids</a:t>
            </a:r>
            <a:endParaRPr lang="en-TT" sz="1400">
              <a:ea typeface="Calibri" panose="020F0502020204030204"/>
              <a:cs typeface="Calibri" panose="020F0502020204030204"/>
            </a:endParaRPr>
          </a:p>
          <a:p>
            <a:pPr marL="456565" indent="-456565">
              <a:buSzPct val="100000"/>
              <a:buFont typeface="Wingdings"/>
              <a:buChar char="q"/>
            </a:pPr>
            <a:r>
              <a:rPr lang="en-TT" sz="1400"/>
              <a:t>Current outbreak is largely geographically contained to Central Africa, with no sustained international spread.</a:t>
            </a:r>
            <a:endParaRPr lang="en-TT" sz="1400">
              <a:ea typeface="Calibri" panose="020F0502020204030204"/>
              <a:cs typeface="Calibri" panose="020F0502020204030204"/>
            </a:endParaRPr>
          </a:p>
          <a:p>
            <a:pPr marL="456565" indent="-456565">
              <a:buSzPct val="100000"/>
              <a:buFont typeface="Wingdings"/>
              <a:buChar char="q"/>
            </a:pPr>
            <a:r>
              <a:rPr lang="en-TT" sz="1400"/>
              <a:t>Established existing port health, surveillance, and Infection Prevention and Control (IPC) measures in the Caribbean</a:t>
            </a:r>
            <a:endParaRPr lang="en-TT" sz="1400">
              <a:ea typeface="Calibri" panose="020F0502020204030204"/>
              <a:cs typeface="Calibri" panose="020F0502020204030204"/>
            </a:endParaRPr>
          </a:p>
        </p:txBody>
      </p:sp>
      <p:sp>
        <p:nvSpPr>
          <p:cNvPr id="12" name="Text 9"/>
          <p:cNvSpPr/>
          <p:nvPr/>
        </p:nvSpPr>
        <p:spPr>
          <a:xfrm>
            <a:off x="609600" y="6429448"/>
            <a:ext cx="10972800" cy="426720"/>
          </a:xfrm>
          <a:prstGeom prst="rect">
            <a:avLst/>
          </a:prstGeom>
          <a:noFill/>
          <a:ln/>
        </p:spPr>
        <p:txBody>
          <a:bodyPr wrap="square" lIns="0" tIns="0" rIns="0" bIns="0" rtlCol="0" anchor="ctr"/>
          <a:lstStyle/>
          <a:p>
            <a:r>
              <a:rPr lang="en-US" sz="1200" i="1">
                <a:solidFill>
                  <a:srgbClr val="8A95A3"/>
                </a:solidFill>
                <a:latin typeface="Calibri"/>
                <a:ea typeface="Calibri"/>
                <a:cs typeface="Calibri"/>
              </a:rPr>
              <a:t>Source: WHO Disease Outbreak News, May 24, 2026</a:t>
            </a:r>
            <a:endParaRPr lang="en-US" sz="1200">
              <a:latin typeface="Calibri"/>
              <a:ea typeface="Calibri"/>
              <a:cs typeface="Calibri"/>
            </a:endParaRPr>
          </a:p>
        </p:txBody>
      </p:sp>
      <p:sp>
        <p:nvSpPr>
          <p:cNvPr id="15" name="Shape 2">
            <a:extLst>
              <a:ext uri="{FF2B5EF4-FFF2-40B4-BE49-F238E27FC236}">
                <a16:creationId xmlns:a16="http://schemas.microsoft.com/office/drawing/2014/main" id="{5E47996C-D75D-CF5C-4A32-91B20B23AE2D}"/>
              </a:ext>
            </a:extLst>
          </p:cNvPr>
          <p:cNvSpPr/>
          <p:nvPr/>
        </p:nvSpPr>
        <p:spPr>
          <a:xfrm>
            <a:off x="2878149" y="1402079"/>
            <a:ext cx="1828800" cy="426720"/>
          </a:xfrm>
          <a:prstGeom prst="rect">
            <a:avLst/>
          </a:prstGeom>
          <a:solidFill>
            <a:schemeClr val="accent6"/>
          </a:solidFill>
          <a:ln/>
        </p:spPr>
        <p:txBody>
          <a:bodyPr lIns="91440" tIns="45720" rIns="91440" bIns="45720" anchor="ctr"/>
          <a:lstStyle/>
          <a:p>
            <a:pPr algn="ctr"/>
            <a:r>
              <a:rPr lang="en-TT" sz="1600" b="1">
                <a:solidFill>
                  <a:schemeClr val="bg1"/>
                </a:solidFill>
                <a:ea typeface="Calibri"/>
                <a:cs typeface="Calibri"/>
              </a:rPr>
              <a:t>LOW RISK</a:t>
            </a:r>
            <a:endParaRPr lang="en-US" sz="1600" b="1">
              <a:solidFill>
                <a:schemeClr val="bg1"/>
              </a:solidFill>
              <a:ea typeface="Calibri"/>
              <a:cs typeface="Calibri"/>
            </a:endParaRPr>
          </a:p>
        </p:txBody>
      </p:sp>
      <p:pic>
        <p:nvPicPr>
          <p:cNvPr id="13" name="Picture 12">
            <a:extLst>
              <a:ext uri="{FF2B5EF4-FFF2-40B4-BE49-F238E27FC236}">
                <a16:creationId xmlns:a16="http://schemas.microsoft.com/office/drawing/2014/main" id="{8CEE3F5D-58B7-D29A-0836-6DDA9F63E0F5}"/>
              </a:ext>
            </a:extLst>
          </p:cNvPr>
          <p:cNvPicPr>
            <a:picLocks noChangeAspect="1"/>
          </p:cNvPicPr>
          <p:nvPr/>
        </p:nvPicPr>
        <p:blipFill>
          <a:blip r:embed="rId4"/>
          <a:stretch>
            <a:fillRect/>
          </a:stretch>
        </p:blipFill>
        <p:spPr>
          <a:xfrm>
            <a:off x="10683862" y="57138"/>
            <a:ext cx="1508138" cy="12254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609600" y="219456"/>
            <a:ext cx="609600" cy="609600"/>
          </a:xfrm>
          <a:prstGeom prst="rect">
            <a:avLst/>
          </a:prstGeom>
        </p:spPr>
      </p:pic>
      <p:sp>
        <p:nvSpPr>
          <p:cNvPr id="5" name="Shape 2"/>
          <p:cNvSpPr/>
          <p:nvPr/>
        </p:nvSpPr>
        <p:spPr>
          <a:xfrm>
            <a:off x="3604022" y="1288268"/>
            <a:ext cx="1828800" cy="426720"/>
          </a:xfrm>
          <a:prstGeom prst="rect">
            <a:avLst/>
          </a:prstGeom>
          <a:solidFill>
            <a:srgbClr val="C44B4B"/>
          </a:solidFill>
          <a:ln/>
        </p:spPr>
        <p:txBody>
          <a:bodyPr/>
          <a:lstStyle/>
          <a:p>
            <a:endParaRPr lang="en-TT" sz="2400"/>
          </a:p>
        </p:txBody>
      </p:sp>
      <p:sp>
        <p:nvSpPr>
          <p:cNvPr id="6" name="Text 3"/>
          <p:cNvSpPr/>
          <p:nvPr/>
        </p:nvSpPr>
        <p:spPr>
          <a:xfrm>
            <a:off x="3598444" y="1288268"/>
            <a:ext cx="1828800" cy="426720"/>
          </a:xfrm>
          <a:prstGeom prst="rect">
            <a:avLst/>
          </a:prstGeom>
          <a:noFill/>
          <a:ln/>
        </p:spPr>
        <p:txBody>
          <a:bodyPr wrap="square" lIns="0" tIns="0" rIns="0" bIns="0" rtlCol="0" anchor="ctr"/>
          <a:lstStyle/>
          <a:p>
            <a:pPr algn="ctr"/>
            <a:r>
              <a:rPr lang="en-US" sz="1300" b="1">
                <a:solidFill>
                  <a:srgbClr val="FFFFFF"/>
                </a:solidFill>
                <a:latin typeface="Calibri"/>
                <a:ea typeface="Calibri"/>
                <a:cs typeface="Calibri"/>
              </a:rPr>
              <a:t> HIGH PRIORITY</a:t>
            </a:r>
            <a:endParaRPr lang="en-US" sz="1300">
              <a:latin typeface="Calibri"/>
              <a:ea typeface="Calibri"/>
              <a:cs typeface="Calibri"/>
            </a:endParaRPr>
          </a:p>
        </p:txBody>
      </p:sp>
      <p:sp>
        <p:nvSpPr>
          <p:cNvPr id="16" name="Text 13"/>
          <p:cNvSpPr/>
          <p:nvPr/>
        </p:nvSpPr>
        <p:spPr>
          <a:xfrm>
            <a:off x="602006" y="1289617"/>
            <a:ext cx="5984901" cy="2887028"/>
          </a:xfrm>
          <a:prstGeom prst="rect">
            <a:avLst/>
          </a:prstGeom>
          <a:noFill/>
          <a:ln/>
        </p:spPr>
        <p:txBody>
          <a:bodyPr wrap="square" lIns="0" tIns="0" rIns="0" bIns="0" rtlCol="0" anchor="t"/>
          <a:lstStyle/>
          <a:p>
            <a:r>
              <a:rPr lang="en-US" sz="1850" b="1">
                <a:solidFill>
                  <a:srgbClr val="D4922A"/>
                </a:solidFill>
                <a:latin typeface="Calibri" pitchFamily="34" charset="0"/>
                <a:ea typeface="Calibri" pitchFamily="34" charset="-122"/>
                <a:cs typeface="Calibri" pitchFamily="34" charset="-120"/>
              </a:rPr>
              <a:t>Epidemiological Trend</a:t>
            </a:r>
          </a:p>
          <a:p>
            <a:endParaRPr lang="en-US" sz="1850" b="1">
              <a:solidFill>
                <a:srgbClr val="D4922A"/>
              </a:solidFill>
            </a:endParaRPr>
          </a:p>
          <a:p>
            <a:pPr marL="342900" indent="-342900">
              <a:buFont typeface="Wingdings"/>
              <a:buChar char="q"/>
            </a:pPr>
            <a:r>
              <a:rPr lang="en-TT" sz="1600"/>
              <a:t>The current Ebola outbreak shows a localized but gradually increasing transmission trend within affected areas of Central Africa, particularly DRC and bordering regions of Uganda. </a:t>
            </a:r>
            <a:endParaRPr lang="en-TT" sz="1600">
              <a:ea typeface="Calibri"/>
              <a:cs typeface="Calibri"/>
            </a:endParaRPr>
          </a:p>
          <a:p>
            <a:pPr marL="342900" indent="-342900">
              <a:buFont typeface="Wingdings"/>
              <a:buChar char="q"/>
            </a:pPr>
            <a:endParaRPr lang="en-TT" sz="1600">
              <a:ea typeface="Calibri"/>
              <a:cs typeface="Calibri"/>
            </a:endParaRPr>
          </a:p>
          <a:p>
            <a:pPr marL="285750" indent="-285750">
              <a:buFont typeface="Wingdings,Sans-Serif"/>
              <a:buChar char="q"/>
            </a:pPr>
            <a:r>
              <a:rPr lang="en-TT" sz="1600">
                <a:ea typeface="Calibri"/>
                <a:cs typeface="Calibri"/>
              </a:rPr>
              <a:t>As of 24 May 2026, the DRC recorded 906 suspected cases and 223 suspected deaths. Among the 295 samples tested, 105 cases were laboratory confirmed, including 10 deaths. Confirmed cases were identified across 13 health zones: seven in </a:t>
            </a:r>
            <a:r>
              <a:rPr lang="en-TT" sz="1600" err="1">
                <a:ea typeface="Calibri"/>
                <a:cs typeface="Calibri"/>
              </a:rPr>
              <a:t>Ituri</a:t>
            </a:r>
            <a:r>
              <a:rPr lang="en-TT" sz="1600">
                <a:ea typeface="Calibri"/>
                <a:cs typeface="Calibri"/>
              </a:rPr>
              <a:t> Province, five in North Kivu Province, and one in South Kivu Province.</a:t>
            </a:r>
            <a:endParaRPr lang="en-TT"/>
          </a:p>
          <a:p>
            <a:pPr marL="285750" indent="-285750">
              <a:buFont typeface="Wingdings,Sans-Serif"/>
              <a:buChar char="q"/>
            </a:pPr>
            <a:endParaRPr lang="en-TT" sz="1600">
              <a:ea typeface="Calibri"/>
              <a:cs typeface="Calibri"/>
            </a:endParaRPr>
          </a:p>
          <a:p>
            <a:pPr marL="285750" indent="-285750">
              <a:buFont typeface="Wingdings,Sans-Serif"/>
              <a:buChar char="q"/>
            </a:pPr>
            <a:r>
              <a:rPr lang="en-TT" sz="1600">
                <a:ea typeface="Calibri"/>
                <a:cs typeface="Calibri"/>
              </a:rPr>
              <a:t>As of 24 May, Uganda had reported seven confirmed cases, up from two previously, while the number of confirmed deaths remained at one. All confirmed cases were reported in Kampala.</a:t>
            </a:r>
          </a:p>
          <a:p>
            <a:pPr marL="285750" indent="-285750">
              <a:buFont typeface="Wingdings,Sans-Serif"/>
              <a:buChar char="q"/>
            </a:pPr>
            <a:endParaRPr lang="en-TT" sz="1600"/>
          </a:p>
          <a:p>
            <a:pPr marL="342900" indent="-342900">
              <a:buFont typeface="Wingdings"/>
              <a:buChar char="q"/>
            </a:pPr>
            <a:r>
              <a:rPr lang="en-TT" sz="1600"/>
              <a:t>Case numbers have fluctuated with periodic spikes linked to delayed case detection and movement between remote communities.</a:t>
            </a:r>
            <a:endParaRPr lang="en-TT" sz="1600">
              <a:ea typeface="Calibri" panose="020F0502020204030204"/>
              <a:cs typeface="Calibri" panose="020F0502020204030204"/>
            </a:endParaRPr>
          </a:p>
          <a:p>
            <a:endParaRPr lang="en-TT" sz="1600">
              <a:ea typeface="Calibri" panose="020F0502020204030204"/>
              <a:cs typeface="Calibri" panose="020F0502020204030204"/>
            </a:endParaRPr>
          </a:p>
          <a:p>
            <a:r>
              <a:rPr lang="en-US" sz="1850" b="1">
                <a:solidFill>
                  <a:srgbClr val="D4922A"/>
                </a:solidFill>
                <a:ea typeface="Calibri" panose="020F0502020204030204"/>
                <a:cs typeface="Calibri" panose="020F0502020204030204"/>
              </a:rPr>
              <a:t>Regional Impact</a:t>
            </a:r>
            <a:endParaRPr lang="en-TT">
              <a:ea typeface="Calibri"/>
              <a:cs typeface="Calibri"/>
            </a:endParaRPr>
          </a:p>
          <a:p>
            <a:pPr marL="285750" indent="-285750">
              <a:buFont typeface="Wingdings"/>
              <a:buChar char="q"/>
            </a:pPr>
            <a:r>
              <a:rPr lang="en-TT" sz="1600">
                <a:ea typeface="Calibri" panose="020F0502020204030204"/>
                <a:cs typeface="Calibri" panose="020F0502020204030204"/>
              </a:rPr>
              <a:t>There are no confirmed cases reported in the Caribbean to date.</a:t>
            </a:r>
          </a:p>
          <a:p>
            <a:endParaRPr lang="en-TT" sz="1400">
              <a:ea typeface="Calibri" panose="020F0502020204030204"/>
              <a:cs typeface="Calibri" panose="020F0502020204030204"/>
            </a:endParaRPr>
          </a:p>
        </p:txBody>
      </p:sp>
      <p:sp>
        <p:nvSpPr>
          <p:cNvPr id="17" name="Text 14"/>
          <p:cNvSpPr/>
          <p:nvPr/>
        </p:nvSpPr>
        <p:spPr>
          <a:xfrm>
            <a:off x="153410" y="6643200"/>
            <a:ext cx="7290450" cy="426720"/>
          </a:xfrm>
          <a:prstGeom prst="rect">
            <a:avLst/>
          </a:prstGeom>
          <a:noFill/>
          <a:ln/>
        </p:spPr>
        <p:txBody>
          <a:bodyPr wrap="square" lIns="0" tIns="0" rIns="0" bIns="0" rtlCol="0" anchor="ctr"/>
          <a:lstStyle/>
          <a:p>
            <a:r>
              <a:rPr lang="en-US" sz="1200" i="1">
                <a:solidFill>
                  <a:srgbClr val="8A95A3"/>
                </a:solidFill>
                <a:latin typeface="Calibri"/>
                <a:ea typeface="Calibri"/>
                <a:cs typeface="Calibri"/>
              </a:rPr>
              <a:t>Source: WHO Disease Outbreak News, May 17, 2026 and WHO, Situation Report, May 24, 2026.</a:t>
            </a:r>
            <a:endParaRPr lang="en-US" sz="1200">
              <a:solidFill>
                <a:srgbClr val="000000"/>
              </a:solidFill>
              <a:latin typeface="Calibri"/>
              <a:ea typeface="Calibri"/>
              <a:cs typeface="Calibri"/>
            </a:endParaRPr>
          </a:p>
          <a:p>
            <a:endParaRPr lang="en-US" sz="1200" i="1">
              <a:solidFill>
                <a:srgbClr val="8A95A3"/>
              </a:solidFill>
              <a:latin typeface="Calibri"/>
              <a:ea typeface="Calibri"/>
              <a:cs typeface="Calibri"/>
            </a:endParaRPr>
          </a:p>
          <a:p>
            <a:endParaRPr lang="en-US"/>
          </a:p>
        </p:txBody>
      </p:sp>
      <p:sp>
        <p:nvSpPr>
          <p:cNvPr id="19" name="Text 1">
            <a:extLst>
              <a:ext uri="{FF2B5EF4-FFF2-40B4-BE49-F238E27FC236}">
                <a16:creationId xmlns:a16="http://schemas.microsoft.com/office/drawing/2014/main" id="{57A58F41-534D-F0D1-CF60-8F5FEF47EA36}"/>
              </a:ext>
            </a:extLst>
          </p:cNvPr>
          <p:cNvSpPr/>
          <p:nvPr/>
        </p:nvSpPr>
        <p:spPr>
          <a:xfrm>
            <a:off x="1426464" y="280416"/>
            <a:ext cx="10363200" cy="1097280"/>
          </a:xfrm>
          <a:prstGeom prst="rect">
            <a:avLst/>
          </a:prstGeom>
          <a:noFill/>
          <a:ln/>
        </p:spPr>
        <p:txBody>
          <a:bodyPr wrap="square" lIns="0" tIns="0" rIns="0" bIns="0" rtlCol="0" anchor="ctr"/>
          <a:lstStyle/>
          <a:p>
            <a:r>
              <a:rPr lang="en-TT" sz="3200" b="1" dirty="0">
                <a:latin typeface="Georgia" panose="02040502050405020303" pitchFamily="18" charset="0"/>
              </a:rPr>
              <a:t>Epidemic of Ebola Disease - The Democratic Republic of the Congo and Uganda</a:t>
            </a:r>
            <a:endParaRPr lang="en-US" sz="3200" dirty="0"/>
          </a:p>
          <a:p>
            <a:endParaRPr lang="en-US" sz="2900" dirty="0">
              <a:latin typeface="Georgia"/>
            </a:endParaRPr>
          </a:p>
        </p:txBody>
      </p:sp>
      <p:pic>
        <p:nvPicPr>
          <p:cNvPr id="2" name="Picture 1" descr="WHO Declares Global Health Emergency As Rare Ebola Outbreak Kills Dozens In  Congo">
            <a:extLst>
              <a:ext uri="{FF2B5EF4-FFF2-40B4-BE49-F238E27FC236}">
                <a16:creationId xmlns:a16="http://schemas.microsoft.com/office/drawing/2014/main" id="{23B88B7B-5511-DEF0-668C-2B1BD480CED8}"/>
              </a:ext>
            </a:extLst>
          </p:cNvPr>
          <p:cNvPicPr>
            <a:picLocks noChangeAspect="1"/>
          </p:cNvPicPr>
          <p:nvPr/>
        </p:nvPicPr>
        <p:blipFill>
          <a:blip r:embed="rId4"/>
          <a:stretch>
            <a:fillRect/>
          </a:stretch>
        </p:blipFill>
        <p:spPr>
          <a:xfrm>
            <a:off x="8312454" y="5044284"/>
            <a:ext cx="2559917" cy="14407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A map of the country&#10;&#10;AI-generated content may be incorrect.">
            <a:extLst>
              <a:ext uri="{FF2B5EF4-FFF2-40B4-BE49-F238E27FC236}">
                <a16:creationId xmlns:a16="http://schemas.microsoft.com/office/drawing/2014/main" id="{6F7D3980-211B-615F-8290-04185B21B98C}"/>
              </a:ext>
            </a:extLst>
          </p:cNvPr>
          <p:cNvPicPr>
            <a:picLocks noChangeAspect="1"/>
          </p:cNvPicPr>
          <p:nvPr/>
        </p:nvPicPr>
        <p:blipFill>
          <a:blip r:embed="rId5"/>
          <a:stretch>
            <a:fillRect/>
          </a:stretch>
        </p:blipFill>
        <p:spPr>
          <a:xfrm>
            <a:off x="7054218" y="1246024"/>
            <a:ext cx="5082947" cy="3152703"/>
          </a:xfrm>
          <a:prstGeom prst="rect">
            <a:avLst/>
          </a:prstGeom>
        </p:spPr>
      </p:pic>
      <p:sp>
        <p:nvSpPr>
          <p:cNvPr id="8" name="TextBox 7">
            <a:extLst>
              <a:ext uri="{FF2B5EF4-FFF2-40B4-BE49-F238E27FC236}">
                <a16:creationId xmlns:a16="http://schemas.microsoft.com/office/drawing/2014/main" id="{86A602FF-6422-3E15-0B05-D1FBFCA4C129}"/>
              </a:ext>
            </a:extLst>
          </p:cNvPr>
          <p:cNvSpPr txBox="1"/>
          <p:nvPr/>
        </p:nvSpPr>
        <p:spPr>
          <a:xfrm>
            <a:off x="7146000" y="4314000"/>
            <a:ext cx="490200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ea typeface="Calibri"/>
                <a:cs typeface="Calibri"/>
              </a:rPr>
              <a:t>Figure 1: Distribution of suspected and confirmed Bundibugyo virus disease cases in the DRC and Uganda, as of 24 May 2026. Source: WHO Weekly External Situation Report 02, Data as of 24 May 2026</a:t>
            </a:r>
            <a:endParaRPr lang="en-US"/>
          </a:p>
        </p:txBody>
      </p:sp>
      <p:pic>
        <p:nvPicPr>
          <p:cNvPr id="9" name="Picture 8">
            <a:extLst>
              <a:ext uri="{FF2B5EF4-FFF2-40B4-BE49-F238E27FC236}">
                <a16:creationId xmlns:a16="http://schemas.microsoft.com/office/drawing/2014/main" id="{E11FFC21-9475-BA1E-301B-66DC7A17101A}"/>
              </a:ext>
            </a:extLst>
          </p:cNvPr>
          <p:cNvPicPr>
            <a:picLocks noChangeAspect="1"/>
          </p:cNvPicPr>
          <p:nvPr/>
        </p:nvPicPr>
        <p:blipFill>
          <a:blip r:embed="rId6"/>
          <a:stretch>
            <a:fillRect/>
          </a:stretch>
        </p:blipFill>
        <p:spPr>
          <a:xfrm>
            <a:off x="10872371" y="62866"/>
            <a:ext cx="1316850" cy="122540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73152"/>
          </a:xfrm>
          <a:prstGeom prst="rect">
            <a:avLst/>
          </a:prstGeom>
          <a:solidFill>
            <a:schemeClr val="accent6">
              <a:lumMod val="60000"/>
              <a:lumOff val="40000"/>
            </a:schemeClr>
          </a:solidFill>
          <a:ln/>
        </p:spPr>
        <p:txBody>
          <a:bodyPr/>
          <a:lstStyle/>
          <a:p>
            <a:endParaRPr lang="en-TT" sz="2400"/>
          </a:p>
        </p:txBody>
      </p:sp>
      <p:pic>
        <p:nvPicPr>
          <p:cNvPr id="3" name="Image 0" descr="preencoded.png"/>
          <p:cNvPicPr>
            <a:picLocks noChangeAspect="1"/>
          </p:cNvPicPr>
          <p:nvPr/>
        </p:nvPicPr>
        <p:blipFill>
          <a:blip r:embed="rId3"/>
          <a:stretch>
            <a:fillRect/>
          </a:stretch>
        </p:blipFill>
        <p:spPr>
          <a:xfrm>
            <a:off x="853440" y="548640"/>
            <a:ext cx="548640" cy="548640"/>
          </a:xfrm>
          <a:prstGeom prst="rect">
            <a:avLst/>
          </a:prstGeom>
        </p:spPr>
      </p:pic>
      <p:sp>
        <p:nvSpPr>
          <p:cNvPr id="4" name="Text 1"/>
          <p:cNvSpPr/>
          <p:nvPr/>
        </p:nvSpPr>
        <p:spPr>
          <a:xfrm>
            <a:off x="1584960" y="426720"/>
            <a:ext cx="9997440" cy="853440"/>
          </a:xfrm>
          <a:prstGeom prst="rect">
            <a:avLst/>
          </a:prstGeom>
          <a:noFill/>
          <a:ln/>
        </p:spPr>
        <p:txBody>
          <a:bodyPr wrap="square" lIns="0" tIns="0" rIns="0" bIns="0" rtlCol="0" anchor="ctr"/>
          <a:lstStyle/>
          <a:p>
            <a:r>
              <a:rPr lang="en-US" sz="3200" b="1">
                <a:latin typeface="Georgia" pitchFamily="34" charset="0"/>
                <a:ea typeface="Georgia" pitchFamily="34" charset="-122"/>
                <a:cs typeface="Georgia" pitchFamily="34" charset="-120"/>
              </a:rPr>
              <a:t>Response Priorities &amp; Recommendations</a:t>
            </a:r>
            <a:endParaRPr lang="en-US" sz="3200"/>
          </a:p>
        </p:txBody>
      </p:sp>
      <p:sp>
        <p:nvSpPr>
          <p:cNvPr id="5" name="Shape 2"/>
          <p:cNvSpPr/>
          <p:nvPr/>
        </p:nvSpPr>
        <p:spPr>
          <a:xfrm>
            <a:off x="577079" y="1176831"/>
            <a:ext cx="5242560" cy="5153305"/>
          </a:xfrm>
          <a:prstGeom prst="rect">
            <a:avLst/>
          </a:prstGeom>
          <a:solidFill>
            <a:schemeClr val="accent6">
              <a:lumMod val="20000"/>
              <a:lumOff val="80000"/>
            </a:schemeClr>
          </a:solidFill>
          <a:ln/>
        </p:spPr>
        <p:txBody>
          <a:bodyPr/>
          <a:lstStyle/>
          <a:p>
            <a:endParaRPr lang="en-TT" sz="2400"/>
          </a:p>
        </p:txBody>
      </p:sp>
      <p:sp>
        <p:nvSpPr>
          <p:cNvPr id="6" name="Text 3"/>
          <p:cNvSpPr/>
          <p:nvPr/>
        </p:nvSpPr>
        <p:spPr>
          <a:xfrm>
            <a:off x="853440" y="1178628"/>
            <a:ext cx="4754880" cy="548640"/>
          </a:xfrm>
          <a:prstGeom prst="rect">
            <a:avLst/>
          </a:prstGeom>
          <a:noFill/>
          <a:ln/>
        </p:spPr>
        <p:txBody>
          <a:bodyPr wrap="square" lIns="0" tIns="0" rIns="0" bIns="0" rtlCol="0" anchor="ctr"/>
          <a:lstStyle/>
          <a:p>
            <a:r>
              <a:rPr lang="en-US" sz="2133" b="1">
                <a:latin typeface="Calibri" pitchFamily="34" charset="0"/>
                <a:ea typeface="Calibri" pitchFamily="34" charset="-122"/>
                <a:cs typeface="Calibri" pitchFamily="34" charset="-120"/>
              </a:rPr>
              <a:t>CARPHA Immediate Actions</a:t>
            </a:r>
            <a:endParaRPr lang="en-US" sz="2133"/>
          </a:p>
        </p:txBody>
      </p:sp>
      <p:sp>
        <p:nvSpPr>
          <p:cNvPr id="7" name="Text 4"/>
          <p:cNvSpPr/>
          <p:nvPr/>
        </p:nvSpPr>
        <p:spPr>
          <a:xfrm>
            <a:off x="572371" y="1680209"/>
            <a:ext cx="5242560" cy="4423409"/>
          </a:xfrm>
          <a:prstGeom prst="rect">
            <a:avLst/>
          </a:prstGeom>
          <a:noFill/>
          <a:ln/>
        </p:spPr>
        <p:txBody>
          <a:bodyPr wrap="square" lIns="0" tIns="0" rIns="0" bIns="0" rtlCol="0" anchor="t"/>
          <a:lstStyle/>
          <a:p>
            <a:pPr marL="285750" indent="-285750">
              <a:spcAft>
                <a:spcPts val="800"/>
              </a:spcAft>
              <a:buSzPct val="100000"/>
              <a:buFont typeface="Wingdings" panose="020B0604020202020204" pitchFamily="34" charset="0"/>
              <a:buChar char="q"/>
            </a:pPr>
            <a:r>
              <a:rPr lang="en-TT" dirty="0">
                <a:effectLst/>
                <a:ea typeface="Aptos" panose="020B0004020202020204" pitchFamily="34" charset="0"/>
                <a:cs typeface="Calibri"/>
                <a:hlinkClick r:id="rId4">
                  <a:extLst>
                    <a:ext uri="{A12FA001-AC4F-418D-AE19-62706E023703}">
                      <ahyp:hlinkClr xmlns:ahyp="http://schemas.microsoft.com/office/drawing/2018/hyperlinkcolor" val="tx"/>
                    </a:ext>
                  </a:extLst>
                </a:hlinkClick>
              </a:rPr>
              <a:t>Ebola watching Brief</a:t>
            </a:r>
            <a:r>
              <a:rPr lang="en-TT" dirty="0">
                <a:ea typeface="Aptos" panose="020B0004020202020204" pitchFamily="34" charset="0"/>
                <a:cs typeface="Calibri"/>
              </a:rPr>
              <a:t> </a:t>
            </a:r>
            <a:r>
              <a:rPr lang="en-TT" dirty="0">
                <a:effectLst/>
                <a:ea typeface="Aptos" panose="020B0004020202020204" pitchFamily="34" charset="0"/>
                <a:cs typeface="Calibri"/>
              </a:rPr>
              <a:t>with </a:t>
            </a:r>
            <a:r>
              <a:rPr lang="en-TT" dirty="0">
                <a:ea typeface="Aptos" panose="020B0004020202020204" pitchFamily="34" charset="0"/>
                <a:cs typeface="Calibri"/>
              </a:rPr>
              <a:t>public health actions</a:t>
            </a:r>
            <a:r>
              <a:rPr lang="en-TT" dirty="0">
                <a:effectLst/>
                <a:ea typeface="Aptos" panose="020B0004020202020204" pitchFamily="34" charset="0"/>
                <a:cs typeface="Calibri"/>
              </a:rPr>
              <a:t>.</a:t>
            </a:r>
            <a:endParaRPr lang="en-US" dirty="0">
              <a:ea typeface="Calibri"/>
              <a:cs typeface="Calibri"/>
            </a:endParaRPr>
          </a:p>
          <a:p>
            <a:pPr marL="285750" indent="-285750">
              <a:spcAft>
                <a:spcPts val="800"/>
              </a:spcAft>
              <a:buSzPct val="100000"/>
              <a:buFont typeface="Wingdings" panose="020B0604020202020204" pitchFamily="34" charset="0"/>
              <a:buChar char="q"/>
            </a:pPr>
            <a:r>
              <a:rPr lang="en-TT" dirty="0"/>
              <a:t>Reactivated enhanced risk-based travel screening activated with IMPACS using the Advanced Passenger Information System (APIS) to identify travellers from Ebola-affected areas.</a:t>
            </a:r>
            <a:endParaRPr lang="en-TT" dirty="0">
              <a:ea typeface="Calibri"/>
              <a:cs typeface="Calibri"/>
            </a:endParaRPr>
          </a:p>
          <a:p>
            <a:pPr marL="285750" indent="-285750">
              <a:spcAft>
                <a:spcPts val="800"/>
              </a:spcAft>
              <a:buSzPct val="100000"/>
              <a:buFont typeface="Wingdings" panose="020B0604020202020204" pitchFamily="34" charset="0"/>
              <a:buChar char="q"/>
            </a:pPr>
            <a:r>
              <a:rPr lang="en-TT" dirty="0"/>
              <a:t>Close coordination with regional and international partners (WHO, PAHO, CDC, UKHSA, CDEMA, GOARN) to ensure timely information sharing and harmonised response actions.</a:t>
            </a:r>
            <a:endParaRPr lang="en-TT" dirty="0">
              <a:ea typeface="Calibri"/>
              <a:cs typeface="Calibri"/>
            </a:endParaRPr>
          </a:p>
          <a:p>
            <a:pPr marL="285750" indent="-285750">
              <a:spcAft>
                <a:spcPts val="600"/>
              </a:spcAft>
              <a:buFont typeface="Wingdings" panose="020B0604020202020204" pitchFamily="34" charset="0"/>
              <a:buChar char="q"/>
            </a:pPr>
            <a:r>
              <a:rPr lang="en-TT" dirty="0"/>
              <a:t>Strengthening of confidential visitor-based surveillance systems across the region. </a:t>
            </a:r>
            <a:endParaRPr lang="en-TT" dirty="0">
              <a:ea typeface="Calibri"/>
              <a:cs typeface="Calibri"/>
            </a:endParaRPr>
          </a:p>
          <a:p>
            <a:pPr marL="285750" indent="-285750">
              <a:spcAft>
                <a:spcPts val="800"/>
              </a:spcAft>
              <a:buSzPct val="100000"/>
              <a:buFont typeface="Wingdings" panose="020B0604020202020204" pitchFamily="34" charset="0"/>
              <a:buChar char="q"/>
            </a:pPr>
            <a:endParaRPr lang="en-TT" dirty="0">
              <a:ea typeface="Calibri"/>
              <a:cs typeface="Calibri"/>
            </a:endParaRPr>
          </a:p>
        </p:txBody>
      </p:sp>
      <p:sp>
        <p:nvSpPr>
          <p:cNvPr id="8" name="Shape 5"/>
          <p:cNvSpPr/>
          <p:nvPr/>
        </p:nvSpPr>
        <p:spPr>
          <a:xfrm>
            <a:off x="6339840" y="1200150"/>
            <a:ext cx="5242560" cy="4903469"/>
          </a:xfrm>
          <a:prstGeom prst="rect">
            <a:avLst/>
          </a:prstGeom>
          <a:solidFill>
            <a:schemeClr val="accent5">
              <a:lumMod val="40000"/>
              <a:lumOff val="60000"/>
            </a:schemeClr>
          </a:solidFill>
          <a:ln/>
        </p:spPr>
        <p:txBody>
          <a:bodyPr/>
          <a:lstStyle/>
          <a:p>
            <a:endParaRPr lang="en-TT" sz="2400"/>
          </a:p>
        </p:txBody>
      </p:sp>
      <p:sp>
        <p:nvSpPr>
          <p:cNvPr id="9" name="Text 6"/>
          <p:cNvSpPr/>
          <p:nvPr/>
        </p:nvSpPr>
        <p:spPr>
          <a:xfrm>
            <a:off x="6583680" y="1178628"/>
            <a:ext cx="4754880" cy="548640"/>
          </a:xfrm>
          <a:prstGeom prst="rect">
            <a:avLst/>
          </a:prstGeom>
          <a:noFill/>
          <a:ln/>
        </p:spPr>
        <p:txBody>
          <a:bodyPr wrap="square" lIns="0" tIns="0" rIns="0" bIns="0" rtlCol="0" anchor="ctr"/>
          <a:lstStyle/>
          <a:p>
            <a:r>
              <a:rPr lang="en-US" sz="2133" b="1">
                <a:latin typeface="Calibri" pitchFamily="34" charset="0"/>
                <a:ea typeface="Calibri" pitchFamily="34" charset="-122"/>
                <a:cs typeface="Calibri" pitchFamily="34" charset="-120"/>
              </a:rPr>
              <a:t>Ongoing Monitoring</a:t>
            </a:r>
            <a:endParaRPr lang="en-US" sz="2133"/>
          </a:p>
        </p:txBody>
      </p:sp>
      <p:sp>
        <p:nvSpPr>
          <p:cNvPr id="10" name="Text 7"/>
          <p:cNvSpPr/>
          <p:nvPr/>
        </p:nvSpPr>
        <p:spPr>
          <a:xfrm>
            <a:off x="6583680" y="1680210"/>
            <a:ext cx="4754880" cy="3535680"/>
          </a:xfrm>
          <a:prstGeom prst="rect">
            <a:avLst/>
          </a:prstGeom>
          <a:noFill/>
          <a:ln/>
        </p:spPr>
        <p:txBody>
          <a:bodyPr wrap="square" lIns="0" tIns="0" rIns="0" bIns="0" rtlCol="0" anchor="t"/>
          <a:lstStyle/>
          <a:p>
            <a:pPr marL="342900" indent="-342900">
              <a:spcAft>
                <a:spcPts val="800"/>
              </a:spcAft>
              <a:buSzPct val="100000"/>
              <a:buFont typeface="Wingdings"/>
              <a:buChar char="q"/>
            </a:pPr>
            <a:r>
              <a:rPr lang="en-TT" sz="1600"/>
              <a:t>Monitoring outbreak through integrated early warning systems, including the </a:t>
            </a:r>
            <a:r>
              <a:rPr lang="en-TT" sz="1600" err="1"/>
              <a:t>Talkwalker</a:t>
            </a:r>
            <a:r>
              <a:rPr lang="en-TT" sz="1600"/>
              <a:t> social listening and regional surveillance platforms (</a:t>
            </a:r>
            <a:r>
              <a:rPr lang="en-TT" sz="1600" err="1"/>
              <a:t>THiS</a:t>
            </a:r>
            <a:r>
              <a:rPr lang="en-TT" sz="1600"/>
              <a:t>, CVSS, DHIS-2) to support rapid detection and situational awareness.</a:t>
            </a:r>
            <a:r>
              <a:rPr lang="en-TT" sz="1600">
                <a:solidFill>
                  <a:srgbClr val="000000"/>
                </a:solidFill>
                <a:effectLst/>
                <a:latin typeface="Helvetica"/>
                <a:cs typeface="Helvetica"/>
              </a:rPr>
              <a:t> </a:t>
            </a:r>
            <a:r>
              <a:rPr lang="en-TT" sz="1600"/>
              <a:t>Strengthened traveller and vessel surveillance systems across the Caribbean support early identification of potential importation risks, with rapid confidential alerts to Ministries of Health for immediate follow-up.</a:t>
            </a:r>
            <a:endParaRPr lang="en-TT" sz="1600">
              <a:ea typeface="Calibri" panose="020F0502020204030204"/>
              <a:cs typeface="Calibri" panose="020F0502020204030204"/>
            </a:endParaRPr>
          </a:p>
          <a:p>
            <a:pPr>
              <a:spcAft>
                <a:spcPts val="800"/>
              </a:spcAft>
              <a:buSzPct val="100000"/>
            </a:pPr>
            <a:r>
              <a:rPr lang="en-TT" sz="1600" b="1">
                <a:ea typeface="Calibri" panose="020F0502020204030204"/>
                <a:cs typeface="Calibri" panose="020F0502020204030204"/>
              </a:rPr>
              <a:t>Media Coverage</a:t>
            </a:r>
            <a:endParaRPr lang="en-TT" sz="1600">
              <a:ea typeface="Calibri" panose="020F0502020204030204"/>
              <a:cs typeface="Calibri" panose="020F0502020204030204"/>
            </a:endParaRPr>
          </a:p>
          <a:p>
            <a:pPr marL="285750" indent="-285750">
              <a:spcAft>
                <a:spcPts val="800"/>
              </a:spcAft>
              <a:buFont typeface="Wingdings"/>
              <a:buChar char="q"/>
            </a:pPr>
            <a:r>
              <a:rPr lang="en-TT" sz="1600">
                <a:ea typeface="Calibri" panose="020F0502020204030204"/>
                <a:cs typeface="Calibri" panose="020F0502020204030204"/>
              </a:rPr>
              <a:t>Global media coverage focused on Central Africa, highlighting case counts, healthcare system strain, and international response efforts</a:t>
            </a:r>
          </a:p>
          <a:p>
            <a:pPr marL="285750" indent="-285750">
              <a:spcAft>
                <a:spcPts val="800"/>
              </a:spcAft>
              <a:buFont typeface="Wingdings"/>
              <a:buChar char="q"/>
            </a:pPr>
            <a:r>
              <a:rPr lang="en-TT" sz="1600">
                <a:ea typeface="Calibri" panose="020F0502020204030204"/>
                <a:cs typeface="Calibri" panose="020F0502020204030204"/>
              </a:rPr>
              <a:t>Narratives stress preparedness and monitoring rather than global risk for spread.</a:t>
            </a:r>
            <a:endParaRPr lang="en-TT"/>
          </a:p>
          <a:p>
            <a:pPr>
              <a:spcAft>
                <a:spcPts val="800"/>
              </a:spcAft>
            </a:pPr>
            <a:endParaRPr lang="en-TT" sz="1600" b="1">
              <a:ea typeface="Calibri" panose="020F0502020204030204"/>
              <a:cs typeface="Calibri" panose="020F0502020204030204"/>
            </a:endParaRPr>
          </a:p>
          <a:p>
            <a:pPr>
              <a:spcAft>
                <a:spcPts val="800"/>
              </a:spcAft>
            </a:pPr>
            <a:endParaRPr lang="en-TT" sz="1600">
              <a:ea typeface="Calibri" panose="020F0502020204030204"/>
              <a:cs typeface="Calibri" panose="020F0502020204030204"/>
            </a:endParaRPr>
          </a:p>
          <a:p>
            <a:pPr marL="285750" indent="-285750">
              <a:spcAft>
                <a:spcPts val="800"/>
              </a:spcAft>
              <a:buSzPct val="100000"/>
              <a:buFont typeface="Wingdings"/>
              <a:buChar char="q"/>
            </a:pPr>
            <a:endParaRPr lang="en-TT" sz="1600">
              <a:ea typeface="Calibri" panose="020F0502020204030204"/>
              <a:cs typeface="Calibri" panose="020F0502020204030204"/>
            </a:endParaRPr>
          </a:p>
          <a:p>
            <a:pPr marL="456565" indent="-456565">
              <a:spcAft>
                <a:spcPts val="800"/>
              </a:spcAft>
              <a:buSzPct val="100000"/>
              <a:buFont typeface="Wingdings"/>
              <a:buChar char="q"/>
            </a:pPr>
            <a:endParaRPr lang="en-TT" sz="1600">
              <a:ea typeface="Calibri" panose="020F0502020204030204"/>
              <a:cs typeface="Calibri" panose="020F0502020204030204"/>
            </a:endParaRPr>
          </a:p>
        </p:txBody>
      </p:sp>
      <p:sp>
        <p:nvSpPr>
          <p:cNvPr id="11" name="Shape 8"/>
          <p:cNvSpPr/>
          <p:nvPr/>
        </p:nvSpPr>
        <p:spPr>
          <a:xfrm>
            <a:off x="0" y="6278880"/>
            <a:ext cx="12192000" cy="579120"/>
          </a:xfrm>
          <a:prstGeom prst="rect">
            <a:avLst/>
          </a:prstGeom>
          <a:solidFill>
            <a:schemeClr val="accent6">
              <a:lumMod val="60000"/>
              <a:lumOff val="40000"/>
            </a:schemeClr>
          </a:solidFill>
          <a:ln/>
        </p:spPr>
        <p:txBody>
          <a:bodyPr/>
          <a:lstStyle/>
          <a:p>
            <a:endParaRPr lang="en-TT" sz="2400"/>
          </a:p>
        </p:txBody>
      </p:sp>
      <p:sp>
        <p:nvSpPr>
          <p:cNvPr id="12" name="Text 9"/>
          <p:cNvSpPr/>
          <p:nvPr/>
        </p:nvSpPr>
        <p:spPr>
          <a:xfrm>
            <a:off x="609600" y="6278880"/>
            <a:ext cx="10972800" cy="579120"/>
          </a:xfrm>
          <a:prstGeom prst="rect">
            <a:avLst/>
          </a:prstGeom>
          <a:noFill/>
          <a:ln/>
        </p:spPr>
        <p:txBody>
          <a:bodyPr wrap="square" lIns="0" tIns="0" rIns="0" bIns="0" rtlCol="0" anchor="ctr"/>
          <a:lstStyle/>
          <a:p>
            <a:pPr algn="ctr"/>
            <a:endParaRPr lang="en-US" sz="1467"/>
          </a:p>
        </p:txBody>
      </p:sp>
      <p:pic>
        <p:nvPicPr>
          <p:cNvPr id="14" name="Picture 13">
            <a:extLst>
              <a:ext uri="{FF2B5EF4-FFF2-40B4-BE49-F238E27FC236}">
                <a16:creationId xmlns:a16="http://schemas.microsoft.com/office/drawing/2014/main" id="{FA76EAE2-4A91-25F3-DF48-1AA3B6F587F7}"/>
              </a:ext>
            </a:extLst>
          </p:cNvPr>
          <p:cNvPicPr>
            <a:picLocks noChangeAspect="1"/>
          </p:cNvPicPr>
          <p:nvPr/>
        </p:nvPicPr>
        <p:blipFill>
          <a:blip r:embed="rId5"/>
          <a:stretch>
            <a:fillRect/>
          </a:stretch>
        </p:blipFill>
        <p:spPr>
          <a:xfrm>
            <a:off x="10775241" y="78854"/>
            <a:ext cx="1316850" cy="109797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1546303" y="243840"/>
            <a:ext cx="609600" cy="609600"/>
          </a:xfrm>
          <a:prstGeom prst="rect">
            <a:avLst/>
          </a:prstGeom>
        </p:spPr>
      </p:pic>
      <p:sp>
        <p:nvSpPr>
          <p:cNvPr id="4" name="Text 1"/>
          <p:cNvSpPr/>
          <p:nvPr/>
        </p:nvSpPr>
        <p:spPr>
          <a:xfrm>
            <a:off x="1402080" y="0"/>
            <a:ext cx="9753600" cy="1097280"/>
          </a:xfrm>
          <a:prstGeom prst="rect">
            <a:avLst/>
          </a:prstGeom>
          <a:noFill/>
          <a:ln/>
        </p:spPr>
        <p:txBody>
          <a:bodyPr wrap="square" lIns="0" tIns="0" rIns="0" bIns="0" rtlCol="0" anchor="ctr"/>
          <a:lstStyle/>
          <a:p>
            <a:pPr algn="ctr"/>
            <a:r>
              <a:rPr lang="en-US" sz="3200" b="1">
                <a:latin typeface="Georgia" pitchFamily="34" charset="0"/>
                <a:ea typeface="Georgia" pitchFamily="34" charset="-122"/>
                <a:cs typeface="Georgia" pitchFamily="34" charset="-120"/>
              </a:rPr>
              <a:t>Additional Threats Under Monitoring</a:t>
            </a:r>
            <a:endParaRPr lang="en-US" sz="3200"/>
          </a:p>
        </p:txBody>
      </p:sp>
      <p:sp>
        <p:nvSpPr>
          <p:cNvPr id="7" name="Text 4"/>
          <p:cNvSpPr/>
          <p:nvPr/>
        </p:nvSpPr>
        <p:spPr>
          <a:xfrm>
            <a:off x="609600" y="1402080"/>
            <a:ext cx="3474720" cy="548640"/>
          </a:xfrm>
          <a:prstGeom prst="rect">
            <a:avLst/>
          </a:prstGeom>
          <a:noFill/>
          <a:ln/>
        </p:spPr>
        <p:txBody>
          <a:bodyPr wrap="square" lIns="0" tIns="0" rIns="0" bIns="0" rtlCol="0" anchor="ctr"/>
          <a:lstStyle/>
          <a:p>
            <a:pPr algn="ctr"/>
            <a:endParaRPr lang="en-US" sz="1600"/>
          </a:p>
        </p:txBody>
      </p:sp>
      <p:sp>
        <p:nvSpPr>
          <p:cNvPr id="15" name="Text 12"/>
          <p:cNvSpPr/>
          <p:nvPr/>
        </p:nvSpPr>
        <p:spPr>
          <a:xfrm>
            <a:off x="8046720" y="1402080"/>
            <a:ext cx="3535680" cy="548640"/>
          </a:xfrm>
          <a:prstGeom prst="rect">
            <a:avLst/>
          </a:prstGeom>
          <a:noFill/>
          <a:ln/>
        </p:spPr>
        <p:txBody>
          <a:bodyPr wrap="square" lIns="0" tIns="0" rIns="0" bIns="0" rtlCol="0" anchor="ctr"/>
          <a:lstStyle/>
          <a:p>
            <a:pPr algn="ctr"/>
            <a:endParaRPr lang="en-US" sz="1600"/>
          </a:p>
        </p:txBody>
      </p:sp>
      <p:sp>
        <p:nvSpPr>
          <p:cNvPr id="16" name="Text 13"/>
          <p:cNvSpPr/>
          <p:nvPr/>
        </p:nvSpPr>
        <p:spPr>
          <a:xfrm>
            <a:off x="8229600" y="2072640"/>
            <a:ext cx="3169920" cy="3962400"/>
          </a:xfrm>
          <a:prstGeom prst="rect">
            <a:avLst/>
          </a:prstGeom>
          <a:noFill/>
          <a:ln/>
        </p:spPr>
        <p:txBody>
          <a:bodyPr wrap="square" lIns="0" tIns="0" rIns="0" bIns="0" rtlCol="0" anchor="t"/>
          <a:lstStyle/>
          <a:p>
            <a:endParaRPr lang="en-US" sz="2667"/>
          </a:p>
        </p:txBody>
      </p:sp>
      <p:sp>
        <p:nvSpPr>
          <p:cNvPr id="17" name="Text 14"/>
          <p:cNvSpPr/>
          <p:nvPr/>
        </p:nvSpPr>
        <p:spPr>
          <a:xfrm>
            <a:off x="139370" y="6525993"/>
            <a:ext cx="10972800" cy="426720"/>
          </a:xfrm>
          <a:prstGeom prst="rect">
            <a:avLst/>
          </a:prstGeom>
          <a:noFill/>
          <a:ln/>
        </p:spPr>
        <p:txBody>
          <a:bodyPr wrap="square" lIns="0" tIns="0" rIns="0" bIns="0" rtlCol="0" anchor="ctr"/>
          <a:lstStyle/>
          <a:p>
            <a:r>
              <a:rPr lang="en-US" sz="1050" i="1">
                <a:solidFill>
                  <a:srgbClr val="8A95A3"/>
                </a:solidFill>
                <a:latin typeface="Calibri"/>
                <a:ea typeface="Calibri"/>
                <a:cs typeface="Calibri"/>
              </a:rPr>
              <a:t>Source: WHO Disease Outbreak News, May 13, 2026; </a:t>
            </a:r>
            <a:r>
              <a:rPr lang="en-US" sz="1100" i="1" err="1">
                <a:solidFill>
                  <a:srgbClr val="8A95A3"/>
                </a:solidFill>
                <a:latin typeface="Calibri"/>
                <a:ea typeface="Calibri"/>
                <a:cs typeface="Calibri"/>
              </a:rPr>
              <a:t>EuroNews</a:t>
            </a:r>
            <a:r>
              <a:rPr lang="en-US" sz="1100" i="1">
                <a:solidFill>
                  <a:srgbClr val="8A95A3"/>
                </a:solidFill>
                <a:latin typeface="Calibri"/>
                <a:ea typeface="Calibri"/>
                <a:cs typeface="Calibri"/>
              </a:rPr>
              <a:t>, May 13, 2026 and ECDC, Andes hantavirus outbreak in cruise ship, May 26, 2026.</a:t>
            </a:r>
            <a:endParaRPr lang="en-US" sz="1067">
              <a:solidFill>
                <a:srgbClr val="000000"/>
              </a:solidFill>
              <a:latin typeface="Calibri"/>
              <a:ea typeface="Calibri"/>
              <a:cs typeface="Calibri"/>
            </a:endParaRPr>
          </a:p>
          <a:p>
            <a:endParaRPr lang="en-US" sz="1100" i="1">
              <a:solidFill>
                <a:srgbClr val="8A95A3"/>
              </a:solidFill>
              <a:ea typeface="Calibri"/>
              <a:cs typeface="Calibri"/>
            </a:endParaRPr>
          </a:p>
        </p:txBody>
      </p:sp>
      <p:grpSp>
        <p:nvGrpSpPr>
          <p:cNvPr id="19" name="Group 18">
            <a:extLst>
              <a:ext uri="{FF2B5EF4-FFF2-40B4-BE49-F238E27FC236}">
                <a16:creationId xmlns:a16="http://schemas.microsoft.com/office/drawing/2014/main" id="{A767619B-DEF2-D7D7-4C36-4E5397AFC341}"/>
              </a:ext>
            </a:extLst>
          </p:cNvPr>
          <p:cNvGrpSpPr/>
          <p:nvPr/>
        </p:nvGrpSpPr>
        <p:grpSpPr>
          <a:xfrm>
            <a:off x="342399" y="1257993"/>
            <a:ext cx="5284223" cy="5267061"/>
            <a:chOff x="3743091" y="1193179"/>
            <a:chExt cx="5336573" cy="5040207"/>
          </a:xfrm>
        </p:grpSpPr>
        <p:sp>
          <p:nvSpPr>
            <p:cNvPr id="5" name="Shape 2"/>
            <p:cNvSpPr/>
            <p:nvPr/>
          </p:nvSpPr>
          <p:spPr>
            <a:xfrm>
              <a:off x="3743091" y="1588972"/>
              <a:ext cx="5336573" cy="4552522"/>
            </a:xfrm>
            <a:prstGeom prst="rect">
              <a:avLst/>
            </a:prstGeom>
            <a:gradFill flip="none" rotWithShape="1">
              <a:gsLst>
                <a:gs pos="0">
                  <a:schemeClr val="bg1"/>
                </a:gs>
                <a:gs pos="62000">
                  <a:schemeClr val="accent3">
                    <a:lumMod val="20000"/>
                    <a:lumOff val="80000"/>
                  </a:schemeClr>
                </a:gs>
                <a:gs pos="100000">
                  <a:schemeClr val="accent5">
                    <a:lumMod val="20000"/>
                    <a:lumOff val="80000"/>
                    <a:shade val="100000"/>
                    <a:satMod val="115000"/>
                  </a:schemeClr>
                </a:gs>
              </a:gsLst>
              <a:path path="circle">
                <a:fillToRect l="100000" t="100000"/>
              </a:path>
              <a:tileRect r="-100000" b="-100000"/>
            </a:gradFill>
            <a:ln/>
            <a:effectLst>
              <a:outerShdw blurRad="50800" dist="25400" dir="8100000" algn="bl" rotWithShape="0">
                <a:srgbClr val="000000">
                  <a:alpha val="12000"/>
                </a:srgbClr>
              </a:outerShdw>
            </a:effectLst>
          </p:spPr>
          <p:txBody>
            <a:bodyPr/>
            <a:lstStyle/>
            <a:p>
              <a:endParaRPr lang="en-TT" sz="2400"/>
            </a:p>
          </p:txBody>
        </p:sp>
        <p:sp>
          <p:nvSpPr>
            <p:cNvPr id="6" name="Shape 3"/>
            <p:cNvSpPr/>
            <p:nvPr/>
          </p:nvSpPr>
          <p:spPr>
            <a:xfrm>
              <a:off x="3743091" y="1193179"/>
              <a:ext cx="5336573" cy="1097280"/>
            </a:xfrm>
            <a:prstGeom prst="rect">
              <a:avLst/>
            </a:prstGeom>
            <a:solidFill>
              <a:schemeClr val="accent5">
                <a:lumMod val="40000"/>
                <a:lumOff val="60000"/>
              </a:schemeClr>
            </a:solidFill>
            <a:ln/>
          </p:spPr>
          <p:txBody>
            <a:bodyPr/>
            <a:lstStyle/>
            <a:p>
              <a:r>
                <a:rPr lang="en-US" sz="2400">
                  <a:latin typeface="Georgia" pitchFamily="34" charset="0"/>
                </a:rPr>
                <a:t>Andes Hantavirus Cluster on Cruise Ship - Argentina</a:t>
              </a:r>
              <a:endParaRPr lang="en-TT" sz="2400">
                <a:latin typeface="Georgia" panose="02040502050405020303" pitchFamily="18" charset="0"/>
              </a:endParaRPr>
            </a:p>
          </p:txBody>
        </p:sp>
        <p:sp>
          <p:nvSpPr>
            <p:cNvPr id="8" name="Text 5"/>
            <p:cNvSpPr/>
            <p:nvPr/>
          </p:nvSpPr>
          <p:spPr>
            <a:xfrm>
              <a:off x="3925971" y="2320492"/>
              <a:ext cx="4999665" cy="3912894"/>
            </a:xfrm>
            <a:prstGeom prst="rect">
              <a:avLst/>
            </a:prstGeom>
            <a:noFill/>
            <a:ln/>
          </p:spPr>
          <p:txBody>
            <a:bodyPr wrap="square" lIns="0" tIns="0" rIns="0" bIns="0" rtlCol="0" anchor="t"/>
            <a:lstStyle/>
            <a:p>
              <a:pPr marL="285750" indent="-285750">
                <a:spcAft>
                  <a:spcPts val="600"/>
                </a:spcAft>
                <a:buFont typeface="Arial" panose="020B0604020202020204" pitchFamily="34" charset="0"/>
                <a:buChar char="•"/>
              </a:pPr>
              <a:r>
                <a:rPr lang="en-TT" sz="1600"/>
                <a:t>The outbreak remains limited in scale and is primarily associated with post-exposure diagnosis among passengers, rather than ongoing community spread.</a:t>
              </a:r>
              <a:endParaRPr lang="en-TT" sz="1600">
                <a:ea typeface="Calibri"/>
                <a:cs typeface="Calibri"/>
              </a:endParaRPr>
            </a:p>
            <a:p>
              <a:pPr marL="285750" indent="-285750">
                <a:spcAft>
                  <a:spcPts val="600"/>
                </a:spcAft>
                <a:buFont typeface="Arial" panose="020B0604020202020204" pitchFamily="34" charset="0"/>
                <a:buChar char="•"/>
              </a:pPr>
              <a:r>
                <a:rPr lang="en-TT" sz="1600"/>
                <a:t>No secondary outbreaks have been detected, and global </a:t>
              </a:r>
              <a:r>
                <a:rPr lang="en-TT" sz="1400"/>
                <a:t>health</a:t>
              </a:r>
              <a:r>
                <a:rPr lang="en-TT" sz="1600"/>
                <a:t> authorities continue to classify the event as low risk for wider transmission.</a:t>
              </a:r>
              <a:endParaRPr lang="en-TT" sz="1600">
                <a:ea typeface="Calibri"/>
                <a:cs typeface="Calibri"/>
              </a:endParaRPr>
            </a:p>
            <a:p>
              <a:pPr marL="285750" indent="-285750">
                <a:spcAft>
                  <a:spcPts val="600"/>
                </a:spcAft>
                <a:buFont typeface="Arial" panose="020B0604020202020204" pitchFamily="34" charset="0"/>
                <a:buChar char="•"/>
              </a:pPr>
              <a:r>
                <a:rPr lang="en-TT" sz="1600"/>
                <a:t>Enhanced surveillance and contact tracing are ongoing through international maritime and public health networks to ensure early detection of any further travel-related cases.</a:t>
              </a:r>
              <a:endParaRPr lang="en-TT" sz="1600">
                <a:ea typeface="Calibri"/>
                <a:cs typeface="Calibri"/>
              </a:endParaRPr>
            </a:p>
            <a:p>
              <a:pPr marL="285750" indent="-285750">
                <a:spcAft>
                  <a:spcPts val="600"/>
                </a:spcAft>
                <a:buFont typeface="Arial" panose="020B0604020202020204" pitchFamily="34" charset="0"/>
                <a:buChar char="•"/>
              </a:pPr>
              <a:r>
                <a:rPr lang="en-TT" sz="1600">
                  <a:ea typeface="Calibri"/>
                  <a:cs typeface="Calibri"/>
                </a:rPr>
                <a:t>The identification of additional cases after former passengers and crew have returned to their home country is expected given the long incubation period of Andes hantavirus and the possibility that some infections occurred on board the ship. </a:t>
              </a:r>
              <a:endParaRPr lang="en-TT">
                <a:ea typeface="Calibri"/>
                <a:cs typeface="Calibri"/>
              </a:endParaRPr>
            </a:p>
          </p:txBody>
        </p:sp>
        <p:sp>
          <p:nvSpPr>
            <p:cNvPr id="11" name="Text 8"/>
            <p:cNvSpPr/>
            <p:nvPr/>
          </p:nvSpPr>
          <p:spPr>
            <a:xfrm>
              <a:off x="4328160" y="1402080"/>
              <a:ext cx="3474720" cy="548640"/>
            </a:xfrm>
            <a:prstGeom prst="rect">
              <a:avLst/>
            </a:prstGeom>
            <a:noFill/>
            <a:ln/>
          </p:spPr>
          <p:txBody>
            <a:bodyPr wrap="square" lIns="0" tIns="0" rIns="0" bIns="0" rtlCol="0" anchor="ctr"/>
            <a:lstStyle/>
            <a:p>
              <a:pPr algn="ctr"/>
              <a:endParaRPr lang="en-US" sz="1600"/>
            </a:p>
          </p:txBody>
        </p:sp>
        <p:sp>
          <p:nvSpPr>
            <p:cNvPr id="12" name="Text 9"/>
            <p:cNvSpPr/>
            <p:nvPr/>
          </p:nvSpPr>
          <p:spPr>
            <a:xfrm>
              <a:off x="4511040" y="2072640"/>
              <a:ext cx="3108960" cy="3962400"/>
            </a:xfrm>
            <a:prstGeom prst="rect">
              <a:avLst/>
            </a:prstGeom>
            <a:noFill/>
            <a:ln/>
          </p:spPr>
          <p:txBody>
            <a:bodyPr wrap="square" lIns="0" tIns="0" rIns="0" bIns="0" rtlCol="0" anchor="t"/>
            <a:lstStyle/>
            <a:p>
              <a:endParaRPr lang="en-US" sz="2667"/>
            </a:p>
          </p:txBody>
        </p:sp>
        <p:sp>
          <p:nvSpPr>
            <p:cNvPr id="18" name="Text 5">
              <a:extLst>
                <a:ext uri="{FF2B5EF4-FFF2-40B4-BE49-F238E27FC236}">
                  <a16:creationId xmlns:a16="http://schemas.microsoft.com/office/drawing/2014/main" id="{F714BCCE-254A-D1EC-698A-5BC0387C8F42}"/>
                </a:ext>
              </a:extLst>
            </p:cNvPr>
            <p:cNvSpPr/>
            <p:nvPr/>
          </p:nvSpPr>
          <p:spPr>
            <a:xfrm>
              <a:off x="4632960" y="2072640"/>
              <a:ext cx="3108960" cy="3962400"/>
            </a:xfrm>
            <a:prstGeom prst="rect">
              <a:avLst/>
            </a:prstGeom>
            <a:noFill/>
            <a:ln/>
          </p:spPr>
          <p:txBody>
            <a:bodyPr wrap="square" lIns="0" tIns="0" rIns="0" bIns="0" rtlCol="0" anchor="t"/>
            <a:lstStyle/>
            <a:p>
              <a:endParaRPr lang="en-US" sz="2667">
                <a:solidFill>
                  <a:schemeClr val="accent6">
                    <a:lumMod val="60000"/>
                    <a:lumOff val="40000"/>
                  </a:schemeClr>
                </a:solidFill>
              </a:endParaRPr>
            </a:p>
          </p:txBody>
        </p:sp>
      </p:grpSp>
      <p:grpSp>
        <p:nvGrpSpPr>
          <p:cNvPr id="9" name="Group 8">
            <a:extLst>
              <a:ext uri="{FF2B5EF4-FFF2-40B4-BE49-F238E27FC236}">
                <a16:creationId xmlns:a16="http://schemas.microsoft.com/office/drawing/2014/main" id="{F3C6CFD4-DD31-E5BC-3AAF-B64769765C80}"/>
              </a:ext>
            </a:extLst>
          </p:cNvPr>
          <p:cNvGrpSpPr/>
          <p:nvPr/>
        </p:nvGrpSpPr>
        <p:grpSpPr>
          <a:xfrm>
            <a:off x="6062947" y="1257993"/>
            <a:ext cx="5336573" cy="5040207"/>
            <a:chOff x="3743091" y="1193179"/>
            <a:chExt cx="5336573" cy="5040207"/>
          </a:xfrm>
        </p:grpSpPr>
        <p:sp>
          <p:nvSpPr>
            <p:cNvPr id="10" name="Shape 2">
              <a:extLst>
                <a:ext uri="{FF2B5EF4-FFF2-40B4-BE49-F238E27FC236}">
                  <a16:creationId xmlns:a16="http://schemas.microsoft.com/office/drawing/2014/main" id="{0E246F8A-E9B2-AB65-94C2-78AA7B930C61}"/>
                </a:ext>
              </a:extLst>
            </p:cNvPr>
            <p:cNvSpPr/>
            <p:nvPr/>
          </p:nvSpPr>
          <p:spPr>
            <a:xfrm>
              <a:off x="3743091" y="1588972"/>
              <a:ext cx="5336573" cy="4552522"/>
            </a:xfrm>
            <a:prstGeom prst="rect">
              <a:avLst/>
            </a:prstGeom>
            <a:gradFill flip="none" rotWithShape="1">
              <a:gsLst>
                <a:gs pos="0">
                  <a:schemeClr val="bg1"/>
                </a:gs>
                <a:gs pos="62000">
                  <a:schemeClr val="accent3">
                    <a:lumMod val="20000"/>
                    <a:lumOff val="80000"/>
                  </a:schemeClr>
                </a:gs>
                <a:gs pos="100000">
                  <a:schemeClr val="accent5">
                    <a:lumMod val="20000"/>
                    <a:lumOff val="80000"/>
                    <a:shade val="100000"/>
                    <a:satMod val="115000"/>
                  </a:schemeClr>
                </a:gs>
              </a:gsLst>
              <a:path path="circle">
                <a:fillToRect l="100000" t="100000"/>
              </a:path>
              <a:tileRect r="-100000" b="-100000"/>
            </a:gradFill>
            <a:ln/>
            <a:effectLst>
              <a:outerShdw blurRad="50800" dist="25400" dir="8100000" algn="bl" rotWithShape="0">
                <a:srgbClr val="000000">
                  <a:alpha val="12000"/>
                </a:srgbClr>
              </a:outerShdw>
            </a:effectLst>
          </p:spPr>
          <p:txBody>
            <a:bodyPr/>
            <a:lstStyle/>
            <a:p>
              <a:endParaRPr lang="en-TT" sz="2400"/>
            </a:p>
          </p:txBody>
        </p:sp>
        <p:sp>
          <p:nvSpPr>
            <p:cNvPr id="13" name="Shape 3">
              <a:extLst>
                <a:ext uri="{FF2B5EF4-FFF2-40B4-BE49-F238E27FC236}">
                  <a16:creationId xmlns:a16="http://schemas.microsoft.com/office/drawing/2014/main" id="{94EBB8BD-0944-943C-03F3-ADB4EAD9F0EE}"/>
                </a:ext>
              </a:extLst>
            </p:cNvPr>
            <p:cNvSpPr/>
            <p:nvPr/>
          </p:nvSpPr>
          <p:spPr>
            <a:xfrm>
              <a:off x="3743091" y="1193179"/>
              <a:ext cx="5336573" cy="1097280"/>
            </a:xfrm>
            <a:prstGeom prst="rect">
              <a:avLst/>
            </a:prstGeom>
            <a:solidFill>
              <a:schemeClr val="accent5">
                <a:lumMod val="40000"/>
                <a:lumOff val="60000"/>
              </a:schemeClr>
            </a:solidFill>
            <a:ln/>
          </p:spPr>
          <p:txBody>
            <a:bodyPr/>
            <a:lstStyle/>
            <a:p>
              <a:r>
                <a:rPr lang="en-TT" sz="2400">
                  <a:latin typeface="Georgia" panose="02040502050405020303" pitchFamily="18" charset="0"/>
                </a:rPr>
                <a:t>Norovirus Outbreak </a:t>
              </a:r>
              <a:r>
                <a:rPr lang="en-US" sz="2400">
                  <a:latin typeface="Georgia" panose="02040502050405020303" pitchFamily="18" charset="0"/>
                </a:rPr>
                <a:t>Outbreak </a:t>
              </a:r>
            </a:p>
            <a:p>
              <a:r>
                <a:rPr lang="en-US" sz="2400">
                  <a:latin typeface="Georgia" panose="02040502050405020303" pitchFamily="18" charset="0"/>
                </a:rPr>
                <a:t>on Cruise Ship - France</a:t>
              </a:r>
            </a:p>
            <a:p>
              <a:endParaRPr lang="en-TT" sz="2400">
                <a:latin typeface="Georgia" panose="02040502050405020303" pitchFamily="18" charset="0"/>
              </a:endParaRPr>
            </a:p>
          </p:txBody>
        </p:sp>
        <p:sp>
          <p:nvSpPr>
            <p:cNvPr id="14" name="Text 5">
              <a:extLst>
                <a:ext uri="{FF2B5EF4-FFF2-40B4-BE49-F238E27FC236}">
                  <a16:creationId xmlns:a16="http://schemas.microsoft.com/office/drawing/2014/main" id="{13C4F8CB-DDF0-32FA-3C4D-28FD1BF4AB00}"/>
                </a:ext>
              </a:extLst>
            </p:cNvPr>
            <p:cNvSpPr/>
            <p:nvPr/>
          </p:nvSpPr>
          <p:spPr>
            <a:xfrm>
              <a:off x="3925971" y="2320492"/>
              <a:ext cx="4999665" cy="3912894"/>
            </a:xfrm>
            <a:prstGeom prst="rect">
              <a:avLst/>
            </a:prstGeom>
            <a:noFill/>
            <a:ln/>
          </p:spPr>
          <p:txBody>
            <a:bodyPr wrap="square" lIns="0" tIns="0" rIns="0" bIns="0" rtlCol="0" anchor="t"/>
            <a:lstStyle/>
            <a:p>
              <a:pPr marL="285750" indent="-285750">
                <a:spcAft>
                  <a:spcPts val="600"/>
                </a:spcAft>
                <a:buFont typeface="Arial" panose="020B0604020202020204" pitchFamily="34" charset="0"/>
                <a:buChar char="•"/>
              </a:pPr>
              <a:r>
                <a:rPr lang="en-TT"/>
                <a:t>The outbreak has been rapidly contained through isolation measures, enhanced sanitation, and onboard infection control protocols, with no evidence of sustained spread after disembarkation.</a:t>
              </a:r>
            </a:p>
            <a:p>
              <a:pPr marL="285750" indent="-285750">
                <a:spcAft>
                  <a:spcPts val="600"/>
                </a:spcAft>
                <a:buFont typeface="Arial" panose="020B0604020202020204" pitchFamily="34" charset="0"/>
                <a:buChar char="•"/>
              </a:pPr>
              <a:r>
                <a:rPr lang="en-TT"/>
                <a:t>There is no indication of international community transmission, and the event is considered a localized, short-duration cruise-associated cluster under routine surveillance.</a:t>
              </a:r>
              <a:endParaRPr lang="en-US"/>
            </a:p>
          </p:txBody>
        </p:sp>
        <p:sp>
          <p:nvSpPr>
            <p:cNvPr id="20" name="Text 8">
              <a:extLst>
                <a:ext uri="{FF2B5EF4-FFF2-40B4-BE49-F238E27FC236}">
                  <a16:creationId xmlns:a16="http://schemas.microsoft.com/office/drawing/2014/main" id="{7D329177-7AC3-C7D2-EF38-C144CCAC370E}"/>
                </a:ext>
              </a:extLst>
            </p:cNvPr>
            <p:cNvSpPr/>
            <p:nvPr/>
          </p:nvSpPr>
          <p:spPr>
            <a:xfrm>
              <a:off x="4328160" y="1402080"/>
              <a:ext cx="3474720" cy="548640"/>
            </a:xfrm>
            <a:prstGeom prst="rect">
              <a:avLst/>
            </a:prstGeom>
            <a:noFill/>
            <a:ln/>
          </p:spPr>
          <p:txBody>
            <a:bodyPr wrap="square" lIns="0" tIns="0" rIns="0" bIns="0" rtlCol="0" anchor="ctr"/>
            <a:lstStyle/>
            <a:p>
              <a:pPr algn="ctr"/>
              <a:endParaRPr lang="en-US" sz="1600"/>
            </a:p>
          </p:txBody>
        </p:sp>
        <p:sp>
          <p:nvSpPr>
            <p:cNvPr id="21" name="Text 9">
              <a:extLst>
                <a:ext uri="{FF2B5EF4-FFF2-40B4-BE49-F238E27FC236}">
                  <a16:creationId xmlns:a16="http://schemas.microsoft.com/office/drawing/2014/main" id="{CA15D47F-F710-825A-7B99-A3ECEE1FBFAB}"/>
                </a:ext>
              </a:extLst>
            </p:cNvPr>
            <p:cNvSpPr/>
            <p:nvPr/>
          </p:nvSpPr>
          <p:spPr>
            <a:xfrm>
              <a:off x="4511040" y="2072640"/>
              <a:ext cx="3108960" cy="3962400"/>
            </a:xfrm>
            <a:prstGeom prst="rect">
              <a:avLst/>
            </a:prstGeom>
            <a:noFill/>
            <a:ln/>
          </p:spPr>
          <p:txBody>
            <a:bodyPr wrap="square" lIns="0" tIns="0" rIns="0" bIns="0" rtlCol="0" anchor="t"/>
            <a:lstStyle/>
            <a:p>
              <a:endParaRPr lang="en-US" sz="2667"/>
            </a:p>
          </p:txBody>
        </p:sp>
        <p:sp>
          <p:nvSpPr>
            <p:cNvPr id="22" name="Text 5">
              <a:extLst>
                <a:ext uri="{FF2B5EF4-FFF2-40B4-BE49-F238E27FC236}">
                  <a16:creationId xmlns:a16="http://schemas.microsoft.com/office/drawing/2014/main" id="{B3253C00-0412-DB0F-4EF5-668449B166F3}"/>
                </a:ext>
              </a:extLst>
            </p:cNvPr>
            <p:cNvSpPr/>
            <p:nvPr/>
          </p:nvSpPr>
          <p:spPr>
            <a:xfrm>
              <a:off x="4632960" y="2072640"/>
              <a:ext cx="3108960" cy="3962400"/>
            </a:xfrm>
            <a:prstGeom prst="rect">
              <a:avLst/>
            </a:prstGeom>
            <a:noFill/>
            <a:ln/>
          </p:spPr>
          <p:txBody>
            <a:bodyPr wrap="square" lIns="0" tIns="0" rIns="0" bIns="0" rtlCol="0" anchor="t"/>
            <a:lstStyle/>
            <a:p>
              <a:endParaRPr lang="en-US" sz="2667">
                <a:solidFill>
                  <a:schemeClr val="accent6">
                    <a:lumMod val="60000"/>
                    <a:lumOff val="40000"/>
                  </a:schemeClr>
                </a:solidFill>
              </a:endParaRPr>
            </a:p>
          </p:txBody>
        </p:sp>
      </p:grpSp>
      <p:pic>
        <p:nvPicPr>
          <p:cNvPr id="23" name="Picture 22">
            <a:extLst>
              <a:ext uri="{FF2B5EF4-FFF2-40B4-BE49-F238E27FC236}">
                <a16:creationId xmlns:a16="http://schemas.microsoft.com/office/drawing/2014/main" id="{2AD360BE-1C46-9D04-D25B-4631C6EA6070}"/>
              </a:ext>
            </a:extLst>
          </p:cNvPr>
          <p:cNvPicPr>
            <a:picLocks noChangeAspect="1"/>
          </p:cNvPicPr>
          <p:nvPr/>
        </p:nvPicPr>
        <p:blipFill>
          <a:blip r:embed="rId4"/>
          <a:stretch>
            <a:fillRect/>
          </a:stretch>
        </p:blipFill>
        <p:spPr>
          <a:xfrm>
            <a:off x="10641478" y="50825"/>
            <a:ext cx="1316850" cy="122540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st_x0020_accessed xmlns="c04233e6-d5ec-478c-8d1c-f937b1b756bc" xsi:nil="true"/>
    <lcf76f155ced4ddcb4097134ff3c332f xmlns="c04233e6-d5ec-478c-8d1c-f937b1b756bc">
      <Terms xmlns="http://schemas.microsoft.com/office/infopath/2007/PartnerControls"/>
    </lcf76f155ced4ddcb4097134ff3c332f>
    <TaxCatchAll xmlns="154397be-71d7-4eed-ac47-75cdbfa025c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D42F3969501442918E7F544C3B1D40" ma:contentTypeVersion="18" ma:contentTypeDescription="Create a new document." ma:contentTypeScope="" ma:versionID="f95da220a3a499d371b5f89aa1468242">
  <xsd:schema xmlns:xsd="http://www.w3.org/2001/XMLSchema" xmlns:xs="http://www.w3.org/2001/XMLSchema" xmlns:p="http://schemas.microsoft.com/office/2006/metadata/properties" xmlns:ns2="154397be-71d7-4eed-ac47-75cdbfa025c0" xmlns:ns3="c04233e6-d5ec-478c-8d1c-f937b1b756bc" targetNamespace="http://schemas.microsoft.com/office/2006/metadata/properties" ma:root="true" ma:fieldsID="6d408b64b2e8e79adcd74c1518dd4c3d" ns2:_="" ns3:_="">
    <xsd:import namespace="154397be-71d7-4eed-ac47-75cdbfa025c0"/>
    <xsd:import namespace="c04233e6-d5ec-478c-8d1c-f937b1b756b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ast_x0020_accessed"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4397be-71d7-4eed-ac47-75cdbfa025c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f9e76e27-649e-4425-86c7-894880c6bdd2}" ma:internalName="TaxCatchAll" ma:showField="CatchAllData" ma:web="154397be-71d7-4eed-ac47-75cdbfa025c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04233e6-d5ec-478c-8d1c-f937b1b756b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ast_x0020_accessed" ma:index="14" nillable="true" ma:displayName="Last accessed" ma:format="DateOnly" ma:internalName="Last_x0020_accessed">
      <xsd:simpleType>
        <xsd:restriction base="dms:DateTim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bb4a293-4e6d-4e8d-851b-06b3e7568c22"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95A37C-436A-40B6-954D-5D1972DBEDFA}">
  <ds:schemaRefs>
    <ds:schemaRef ds:uri="http://schemas.microsoft.com/sharepoint/v3/contenttype/forms"/>
  </ds:schemaRefs>
</ds:datastoreItem>
</file>

<file path=customXml/itemProps2.xml><?xml version="1.0" encoding="utf-8"?>
<ds:datastoreItem xmlns:ds="http://schemas.openxmlformats.org/officeDocument/2006/customXml" ds:itemID="{5CCE42A5-5DEE-4CB7-8BA4-82F3ECD4E9AC}">
  <ds:schemaRefs>
    <ds:schemaRef ds:uri="154397be-71d7-4eed-ac47-75cdbfa025c0"/>
    <ds:schemaRef ds:uri="c04233e6-d5ec-478c-8d1c-f937b1b756b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83BB356-A588-4477-A8FC-A0C38EEAFC1E}">
  <ds:schemaRefs>
    <ds:schemaRef ds:uri="154397be-71d7-4eed-ac47-75cdbfa025c0"/>
    <ds:schemaRef ds:uri="c04233e6-d5ec-478c-8d1c-f937b1b756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emplate>Main Event</Template>
  <TotalTime>3</TotalTime>
  <Words>1229</Words>
  <Application>Microsoft Office PowerPoint</Application>
  <PresentationFormat>Widescreen</PresentationFormat>
  <Paragraphs>101</Paragraphs>
  <Slides>6</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Aptos</vt:lpstr>
      <vt:lpstr>Arial</vt:lpstr>
      <vt:lpstr>Calibri</vt:lpstr>
      <vt:lpstr>Calibri Light</vt:lpstr>
      <vt:lpstr>Georgia</vt:lpstr>
      <vt:lpstr>Helvetica</vt:lpstr>
      <vt:lpstr>Wingdings</vt:lpstr>
      <vt:lpstr>Wingdings,Sans-Serif</vt:lpstr>
      <vt:lpstr>Office Theme</vt:lpstr>
      <vt:lpstr>Situational  Awareness Update  (SA-Rep)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CARPHA Situational Awareness Update</dc:title>
  <dc:creator>Elsherbiny, Mr. Mohamed (CAR)</dc:creator>
  <cp:lastModifiedBy>Randy Warner</cp:lastModifiedBy>
  <cp:revision>18</cp:revision>
  <dcterms:created xsi:type="dcterms:W3CDTF">2026-05-12T14:09:53Z</dcterms:created>
  <dcterms:modified xsi:type="dcterms:W3CDTF">2026-06-17T21:21:00Z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0x010100ADD42F3969501442918E7F544C3B1D40</vt:lpwstr>
  </property>
  <property fmtid="{D5CDD505-2E9C-101B-9397-08002B2CF9AE}" pid="3" name="MediaServiceImageTags">
    <vt:lpwstr/>
  </property>
</Properties>
</file>